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</p:sldIdLst>
  <p:sldSz cy="6858000" cx="12192000"/>
  <p:notesSz cx="6858000" cy="9144000"/>
  <p:embeddedFontLst>
    <p:embeddedFont>
      <p:font typeface="Helvetica Neue"/>
      <p:regular r:id="rId21"/>
      <p:bold r:id="rId22"/>
      <p:italic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16">
          <p15:clr>
            <a:srgbClr val="A4A3A4"/>
          </p15:clr>
        </p15:guide>
      </p15:sldGuideLst>
    </p:ext>
    <p:ext uri="{2D200454-40CA-4A62-9FC3-DE9A4176ACB9}">
      <p15:notesGuideLst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  <p:ext uri="GoogleSlidesCustomDataVersion2">
      <go:slidesCustomData xmlns:go="http://customooxmlschemas.google.com/" r:id="rId25" roundtripDataSignature="AMtx7mgs/PmdFBw1ZaSFLWN5rtRf9fTyg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09F09A1B-6315-49CE-8EEB-836ED1D2FFDF}">
  <a:tblStyle styleId="{09F09A1B-6315-49CE-8EEB-836ED1D2FFDF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CE6E6"/>
          </a:solidFill>
        </a:fill>
      </a:tcStyle>
    </a:wholeTbl>
    <a:band1H>
      <a:tcTxStyle b="off" i="off"/>
      <a:tcStyle>
        <a:fill>
          <a:solidFill>
            <a:srgbClr val="D7CACA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D7CACA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55F201A9-48CA-4FB1-90A4-3FCDC8C0D3CE}" styleName="Table_1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16"/>
      </p:guideLst>
    </p:cSldViewPr>
  </p:slide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</p:guideLst>
    </p:cSldViewPr>
  </p:notes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font" Target="fonts/HelveticaNeue-bold.fntdata"/><Relationship Id="rId21" Type="http://schemas.openxmlformats.org/officeDocument/2006/relationships/font" Target="fonts/HelveticaNeue-regular.fntdata"/><Relationship Id="rId24" Type="http://schemas.openxmlformats.org/officeDocument/2006/relationships/font" Target="fonts/HelveticaNeue-boldItalic.fntdata"/><Relationship Id="rId23" Type="http://schemas.openxmlformats.org/officeDocument/2006/relationships/font" Target="fonts/HelveticaNeue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5" Type="http://customschemas.google.com/relationships/presentationmetadata" Target="meta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Ariel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9" name="Google Shape;229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Ce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continue to monitor Random Forest model as it matures to reduce bias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as the sample size increase, implement a grey-box approach for additional attention to borderline cases with lower confidence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we are also </a:t>
            </a:r>
            <a:r>
              <a:rPr lang="en-US"/>
              <a:t>launching</a:t>
            </a:r>
            <a:r>
              <a:rPr lang="en-US"/>
              <a:t> new product as we have a great </a:t>
            </a:r>
            <a:r>
              <a:rPr lang="en-US"/>
              <a:t>potential</a:t>
            </a:r>
            <a:r>
              <a:rPr lang="en-US"/>
              <a:t> to expand our market to customers that are not credit worthy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the new product is a credit building credit card aiming our denied customers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26ac564d70a_0_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Ashley</a:t>
            </a:r>
            <a:endParaRPr/>
          </a:p>
        </p:txBody>
      </p:sp>
      <p:sp>
        <p:nvSpPr>
          <p:cNvPr id="346" name="Google Shape;346;g26ac564d70a_0_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2" name="Google Shape;362;p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In conclusion, we decided to go with the Random Forest based on a few key factors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We </a:t>
            </a:r>
            <a:r>
              <a:rPr lang="en-US"/>
              <a:t>recommended</a:t>
            </a:r>
            <a:r>
              <a:rPr lang="en-US"/>
              <a:t> some key business changes to marry operational value to the model 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The work we did to understand Credit Phoenix’s customer base has opened the door for some promising new products, including a credit-building debit card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63" name="Google Shape;363;p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82" name="Google Shape;382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87" name="Google Shape;387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26ab32b6104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Ce</a:t>
            </a:r>
            <a:endParaRPr sz="11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Times New Roman"/>
              <a:buChar char="-"/>
            </a:pPr>
            <a:r>
              <a:rPr lang="en-US" sz="1100">
                <a:latin typeface="Times New Roman"/>
                <a:ea typeface="Times New Roman"/>
                <a:cs typeface="Times New Roman"/>
                <a:sym typeface="Times New Roman"/>
              </a:rPr>
              <a:t>We are a DS team for </a:t>
            </a:r>
            <a:r>
              <a:rPr lang="en-US" sz="1100">
                <a:latin typeface="Times New Roman"/>
                <a:ea typeface="Times New Roman"/>
                <a:cs typeface="Times New Roman"/>
                <a:sym typeface="Times New Roman"/>
              </a:rPr>
              <a:t>Credit Phoenix, a small start-up that offers loans to underserved communities in Chicago, and we are trying to build a Automated loan approval system</a:t>
            </a:r>
            <a:endParaRPr sz="11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Times New Roman"/>
              <a:buChar char="-"/>
            </a:pPr>
            <a:r>
              <a:rPr lang="en-US" sz="1100">
                <a:latin typeface="Times New Roman"/>
                <a:ea typeface="Times New Roman"/>
                <a:cs typeface="Times New Roman"/>
                <a:sym typeface="Times New Roman"/>
              </a:rPr>
              <a:t>our task is to review key data sources and internal process, and we are trying to eliminate manual processes to be more competitive against larger firms</a:t>
            </a:r>
            <a:endParaRPr sz="11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Times New Roman"/>
              <a:buChar char="-"/>
            </a:pPr>
            <a:r>
              <a:rPr lang="en-US" sz="1100">
                <a:latin typeface="Times New Roman"/>
                <a:ea typeface="Times New Roman"/>
                <a:cs typeface="Times New Roman"/>
                <a:sym typeface="Times New Roman"/>
              </a:rPr>
              <a:t>So our target is to streamline the lending approval process using Machine learning techniques, avoid bias towards certain protected classes, and understand the deciding factors in the loan approval process </a:t>
            </a:r>
            <a:endParaRPr sz="11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5" name="Google Shape;235;g26ab32b6104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Ariel</a:t>
            </a:r>
            <a:endParaRPr/>
          </a:p>
        </p:txBody>
      </p:sp>
      <p:sp>
        <p:nvSpPr>
          <p:cNvPr id="252" name="Google Shape;252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Ashley</a:t>
            </a:r>
            <a:endParaRPr/>
          </a:p>
        </p:txBody>
      </p:sp>
      <p:sp>
        <p:nvSpPr>
          <p:cNvPr id="269" name="Google Shape;269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Arpan</a:t>
            </a:r>
            <a:endParaRPr/>
          </a:p>
        </p:txBody>
      </p:sp>
      <p:sp>
        <p:nvSpPr>
          <p:cNvPr id="276" name="Google Shape;276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Arpan</a:t>
            </a:r>
            <a:endParaRPr/>
          </a:p>
        </p:txBody>
      </p:sp>
      <p:sp>
        <p:nvSpPr>
          <p:cNvPr id="283" name="Google Shape;283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Ariel </a:t>
            </a:r>
            <a:endParaRPr/>
          </a:p>
        </p:txBody>
      </p:sp>
      <p:sp>
        <p:nvSpPr>
          <p:cNvPr id="291" name="Google Shape;291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Alex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final </a:t>
            </a:r>
            <a:r>
              <a:rPr lang="en-US"/>
              <a:t>decision</a:t>
            </a:r>
            <a:r>
              <a:rPr lang="en-US"/>
              <a:t> came down to a </a:t>
            </a:r>
            <a:r>
              <a:rPr lang="en-US"/>
              <a:t>choice</a:t>
            </a:r>
            <a:r>
              <a:rPr lang="en-US"/>
              <a:t> between the XGBoost and Random Forest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goal was do be more thoughtful than just </a:t>
            </a:r>
            <a:r>
              <a:rPr lang="en-US"/>
              <a:t>choosing based on accuracy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given our small sample size, both models would be expected to likely gain accuracy over time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however, the more balanced results of the random forest were attractive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“Recall focuses on the ability to capture all positive instances.”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our use case is loan approval, and the default state (0) is loan approval, which means true positives (1) correlate to loan denial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which means, if our model has poor recall, we are theoretically exposing ourselves to additional credit risk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as a result, our preference was to go with the more balanced model with higher recall</a:t>
            </a:r>
            <a:endParaRPr/>
          </a:p>
        </p:txBody>
      </p:sp>
      <p:sp>
        <p:nvSpPr>
          <p:cNvPr id="301" name="Google Shape;301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Alex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while not as intuitive as something simpler like a logistic regression, random forests do allow us to look at the key factors by </a:t>
            </a:r>
            <a:r>
              <a:rPr b="1" lang="en-US"/>
              <a:t>relative </a:t>
            </a:r>
            <a:r>
              <a:rPr b="1" lang="en-US"/>
              <a:t>feature </a:t>
            </a:r>
            <a:r>
              <a:rPr b="1" lang="en-US"/>
              <a:t>importance</a:t>
            </a:r>
            <a:endParaRPr b="1"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the items here are all highly logical factors in a credit decision - with prior default, credit score, and income leading the way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while factors such as gender, ethnicity, and citizenship were excluded - we also wanted to ensure the model was not accidentally biased against these classes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we performed </a:t>
            </a:r>
            <a:r>
              <a:rPr lang="en-US"/>
              <a:t>hypothesis</a:t>
            </a:r>
            <a:r>
              <a:rPr lang="en-US"/>
              <a:t> tests to confirm - which the model was able to pass (no </a:t>
            </a:r>
            <a:r>
              <a:rPr lang="en-US"/>
              <a:t>statistically</a:t>
            </a:r>
            <a:r>
              <a:rPr lang="en-US"/>
              <a:t> significant relationships) with these features</a:t>
            </a:r>
            <a:endParaRPr/>
          </a:p>
        </p:txBody>
      </p:sp>
      <p:sp>
        <p:nvSpPr>
          <p:cNvPr id="318" name="Google Shape;318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7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10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5.png"/><Relationship Id="rId4" Type="http://schemas.openxmlformats.org/officeDocument/2006/relationships/image" Target="../media/image3.png"/><Relationship Id="rId5" Type="http://schemas.openxmlformats.org/officeDocument/2006/relationships/image" Target="../media/image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5.png"/><Relationship Id="rId5" Type="http://schemas.openxmlformats.org/officeDocument/2006/relationships/image" Target="../media/image3.png"/><Relationship Id="rId6" Type="http://schemas.openxmlformats.org/officeDocument/2006/relationships/image" Target="../media/image2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7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5.png"/><Relationship Id="rId4" Type="http://schemas.openxmlformats.org/officeDocument/2006/relationships/image" Target="../media/image3.png"/><Relationship Id="rId5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3.png"/><Relationship Id="rId6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Relationship Id="rId3" Type="http://schemas.openxmlformats.org/officeDocument/2006/relationships/image" Target="../media/image5.png"/><Relationship Id="rId4" Type="http://schemas.openxmlformats.org/officeDocument/2006/relationships/image" Target="../media/image3.png"/><Relationship Id="rId5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5.png"/><Relationship Id="rId4" Type="http://schemas.openxmlformats.org/officeDocument/2006/relationships/image" Target="../media/image3.png"/><Relationship Id="rId5" Type="http://schemas.openxmlformats.org/officeDocument/2006/relationships/image" Target="../media/image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5.png"/><Relationship Id="rId4" Type="http://schemas.openxmlformats.org/officeDocument/2006/relationships/image" Target="../media/image3.png"/><Relationship Id="rId5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Grey Phoenix" showMasterSp="0">
  <p:cSld name="Title Slide Grey Phoenix">
    <p:bg>
      <p:bgPr>
        <a:solidFill>
          <a:schemeClr val="lt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6"/>
          <p:cNvSpPr txBox="1"/>
          <p:nvPr>
            <p:ph type="ctrTitle"/>
          </p:nvPr>
        </p:nvSpPr>
        <p:spPr>
          <a:xfrm>
            <a:off x="914400" y="1201106"/>
            <a:ext cx="5583936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0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Helvetica Neue"/>
              <a:buNone/>
              <a:defRPr b="0" i="0"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9" name="Google Shape;19;p16"/>
          <p:cNvGrpSpPr/>
          <p:nvPr/>
        </p:nvGrpSpPr>
        <p:grpSpPr>
          <a:xfrm>
            <a:off x="0" y="6395648"/>
            <a:ext cx="12192000" cy="470918"/>
            <a:chOff x="0" y="6395648"/>
            <a:chExt cx="12192000" cy="470918"/>
          </a:xfrm>
        </p:grpSpPr>
        <p:sp>
          <p:nvSpPr>
            <p:cNvPr id="20" name="Google Shape;20;p16"/>
            <p:cNvSpPr/>
            <p:nvPr/>
          </p:nvSpPr>
          <p:spPr>
            <a:xfrm>
              <a:off x="0" y="6400222"/>
              <a:ext cx="12192000" cy="466344"/>
            </a:xfrm>
            <a:prstGeom prst="rect">
              <a:avLst/>
            </a:prstGeom>
            <a:solidFill>
              <a:srgbClr val="8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21" name="Google Shape;21;p16"/>
            <p:cNvCxnSpPr/>
            <p:nvPr/>
          </p:nvCxnSpPr>
          <p:spPr>
            <a:xfrm>
              <a:off x="0" y="6395648"/>
              <a:ext cx="12192000" cy="0"/>
            </a:xfrm>
            <a:prstGeom prst="straightConnector1">
              <a:avLst/>
            </a:prstGeom>
            <a:noFill/>
            <a:ln cap="flat" cmpd="sng" w="9525">
              <a:solidFill>
                <a:srgbClr val="D6D6CE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22" name="Google Shape;22;p16"/>
          <p:cNvSpPr txBox="1"/>
          <p:nvPr>
            <p:ph idx="1" type="subTitle"/>
          </p:nvPr>
        </p:nvSpPr>
        <p:spPr>
          <a:xfrm>
            <a:off x="950579" y="3680781"/>
            <a:ext cx="5551823" cy="6235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b="0" i="0" sz="1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pic>
        <p:nvPicPr>
          <p:cNvPr id="23" name="Google Shape;23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8966578" y="-1"/>
            <a:ext cx="3225421" cy="34421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White" showMasterSp="0">
  <p:cSld name="Section Header White">
    <p:bg>
      <p:bgPr>
        <a:solidFill>
          <a:schemeClr val="lt1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5"/>
          <p:cNvSpPr txBox="1"/>
          <p:nvPr>
            <p:ph idx="1" type="body"/>
          </p:nvPr>
        </p:nvSpPr>
        <p:spPr>
          <a:xfrm>
            <a:off x="831851" y="4968566"/>
            <a:ext cx="10515600" cy="9255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b="0" i="0" sz="1800">
                <a:solidFill>
                  <a:srgbClr val="767676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11" name="Google Shape;111;p25"/>
          <p:cNvSpPr txBox="1"/>
          <p:nvPr>
            <p:ph type="title"/>
          </p:nvPr>
        </p:nvSpPr>
        <p:spPr>
          <a:xfrm>
            <a:off x="831851" y="2359716"/>
            <a:ext cx="10515600" cy="258186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0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00000"/>
              </a:buClr>
              <a:buSzPts val="4000"/>
              <a:buFont typeface="Helvetica Neue"/>
              <a:buNone/>
              <a:defRPr b="0" i="0" sz="4000">
                <a:solidFill>
                  <a:srgbClr val="8000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25"/>
          <p:cNvSpPr txBox="1"/>
          <p:nvPr>
            <p:ph idx="12" type="sldNum"/>
          </p:nvPr>
        </p:nvSpPr>
        <p:spPr>
          <a:xfrm>
            <a:off x="8610601" y="6459132"/>
            <a:ext cx="343238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113" name="Google Shape;113;p25"/>
          <p:cNvGrpSpPr/>
          <p:nvPr/>
        </p:nvGrpSpPr>
        <p:grpSpPr>
          <a:xfrm>
            <a:off x="0" y="6395644"/>
            <a:ext cx="12192000" cy="470922"/>
            <a:chOff x="0" y="6395644"/>
            <a:chExt cx="12192000" cy="470922"/>
          </a:xfrm>
        </p:grpSpPr>
        <p:sp>
          <p:nvSpPr>
            <p:cNvPr id="114" name="Google Shape;114;p25"/>
            <p:cNvSpPr/>
            <p:nvPr/>
          </p:nvSpPr>
          <p:spPr>
            <a:xfrm>
              <a:off x="0" y="6400222"/>
              <a:ext cx="12192000" cy="466344"/>
            </a:xfrm>
            <a:prstGeom prst="rect">
              <a:avLst/>
            </a:prstGeom>
            <a:solidFill>
              <a:srgbClr val="8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pic>
          <p:nvPicPr>
            <p:cNvPr id="115" name="Google Shape;115;p25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703686" y="6407383"/>
              <a:ext cx="2094393" cy="4517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6" name="Google Shape;116;p2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110607" y="6395644"/>
              <a:ext cx="2088055" cy="4623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7" name="Google Shape;117;p2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763387" y="6410995"/>
              <a:ext cx="2040333" cy="450968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18" name="Google Shape;118;p25"/>
            <p:cNvCxnSpPr/>
            <p:nvPr/>
          </p:nvCxnSpPr>
          <p:spPr>
            <a:xfrm>
              <a:off x="0" y="6395648"/>
              <a:ext cx="12192000" cy="0"/>
            </a:xfrm>
            <a:prstGeom prst="straightConnector1">
              <a:avLst/>
            </a:prstGeom>
            <a:noFill/>
            <a:ln cap="flat" cmpd="sng" w="9525">
              <a:solidFill>
                <a:srgbClr val="D6D6CE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19" name="Google Shape;119;p25"/>
            <p:cNvCxnSpPr/>
            <p:nvPr/>
          </p:nvCxnSpPr>
          <p:spPr>
            <a:xfrm>
              <a:off x="2782306" y="6509932"/>
              <a:ext cx="0" cy="250701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20" name="Google Shape;120;p25"/>
            <p:cNvCxnSpPr/>
            <p:nvPr/>
          </p:nvCxnSpPr>
          <p:spPr>
            <a:xfrm>
              <a:off x="4138031" y="6509932"/>
              <a:ext cx="0" cy="250701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pic>
        <p:nvPicPr>
          <p:cNvPr id="121" name="Google Shape;121;p25"/>
          <p:cNvPicPr preferRelativeResize="0"/>
          <p:nvPr/>
        </p:nvPicPr>
        <p:blipFill rotWithShape="1">
          <a:blip r:embed="rId5">
            <a:alphaModFix amt="10000"/>
          </a:blip>
          <a:srcRect b="0" l="0" r="0" t="0"/>
          <a:stretch/>
        </p:blipFill>
        <p:spPr>
          <a:xfrm>
            <a:off x="9429243" y="0"/>
            <a:ext cx="3836416" cy="33568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Maroon" showMasterSp="0">
  <p:cSld name="Section Header Maroon">
    <p:bg>
      <p:bgPr>
        <a:solidFill>
          <a:schemeClr val="lt1"/>
        </a:soli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6"/>
          <p:cNvSpPr/>
          <p:nvPr/>
        </p:nvSpPr>
        <p:spPr>
          <a:xfrm>
            <a:off x="0" y="3"/>
            <a:ext cx="12192000" cy="6865237"/>
          </a:xfrm>
          <a:prstGeom prst="rect">
            <a:avLst/>
          </a:prstGeom>
          <a:solidFill>
            <a:srgbClr val="8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4" name="Google Shape;124;p26"/>
          <p:cNvSpPr txBox="1"/>
          <p:nvPr>
            <p:ph idx="1" type="body"/>
          </p:nvPr>
        </p:nvSpPr>
        <p:spPr>
          <a:xfrm>
            <a:off x="831851" y="4968566"/>
            <a:ext cx="10515600" cy="9255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b="0" i="0" sz="18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25" name="Google Shape;125;p26"/>
          <p:cNvSpPr txBox="1"/>
          <p:nvPr>
            <p:ph type="title"/>
          </p:nvPr>
        </p:nvSpPr>
        <p:spPr>
          <a:xfrm>
            <a:off x="831851" y="2359716"/>
            <a:ext cx="10515600" cy="258186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0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000"/>
              <a:buFont typeface="Helvetica Neue"/>
              <a:buNone/>
              <a:defRPr b="0" i="0" sz="4000">
                <a:solidFill>
                  <a:srgbClr val="F2F2F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p26"/>
          <p:cNvSpPr txBox="1"/>
          <p:nvPr>
            <p:ph idx="12" type="sldNum"/>
          </p:nvPr>
        </p:nvSpPr>
        <p:spPr>
          <a:xfrm>
            <a:off x="8610601" y="6459132"/>
            <a:ext cx="343238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127" name="Google Shape;127;p26"/>
          <p:cNvGrpSpPr/>
          <p:nvPr/>
        </p:nvGrpSpPr>
        <p:grpSpPr>
          <a:xfrm>
            <a:off x="0" y="6395644"/>
            <a:ext cx="12192000" cy="470922"/>
            <a:chOff x="0" y="6395644"/>
            <a:chExt cx="12192000" cy="470922"/>
          </a:xfrm>
        </p:grpSpPr>
        <p:sp>
          <p:nvSpPr>
            <p:cNvPr id="128" name="Google Shape;128;p26"/>
            <p:cNvSpPr/>
            <p:nvPr/>
          </p:nvSpPr>
          <p:spPr>
            <a:xfrm>
              <a:off x="0" y="6400222"/>
              <a:ext cx="12192000" cy="466344"/>
            </a:xfrm>
            <a:prstGeom prst="rect">
              <a:avLst/>
            </a:prstGeom>
            <a:solidFill>
              <a:srgbClr val="8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pic>
          <p:nvPicPr>
            <p:cNvPr id="129" name="Google Shape;129;p26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703686" y="6407383"/>
              <a:ext cx="2094393" cy="4517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0" name="Google Shape;130;p2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110607" y="6395644"/>
              <a:ext cx="2088055" cy="4623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1" name="Google Shape;131;p2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763387" y="6410995"/>
              <a:ext cx="2040333" cy="450968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32" name="Google Shape;132;p26"/>
            <p:cNvCxnSpPr/>
            <p:nvPr/>
          </p:nvCxnSpPr>
          <p:spPr>
            <a:xfrm>
              <a:off x="0" y="6395648"/>
              <a:ext cx="12192000" cy="0"/>
            </a:xfrm>
            <a:prstGeom prst="straightConnector1">
              <a:avLst/>
            </a:prstGeom>
            <a:noFill/>
            <a:ln cap="flat" cmpd="sng" w="9525">
              <a:solidFill>
                <a:srgbClr val="D6D6CE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33" name="Google Shape;133;p26"/>
            <p:cNvCxnSpPr/>
            <p:nvPr/>
          </p:nvCxnSpPr>
          <p:spPr>
            <a:xfrm>
              <a:off x="2782306" y="6509932"/>
              <a:ext cx="0" cy="250701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34" name="Google Shape;134;p26"/>
            <p:cNvCxnSpPr/>
            <p:nvPr/>
          </p:nvCxnSpPr>
          <p:spPr>
            <a:xfrm>
              <a:off x="4138031" y="6509932"/>
              <a:ext cx="0" cy="250701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pic>
        <p:nvPicPr>
          <p:cNvPr id="135" name="Google Shape;135;p26"/>
          <p:cNvPicPr preferRelativeResize="0"/>
          <p:nvPr/>
        </p:nvPicPr>
        <p:blipFill rotWithShape="1">
          <a:blip r:embed="rId5">
            <a:alphaModFix amt="50000"/>
          </a:blip>
          <a:srcRect b="0" l="0" r="0" t="0"/>
          <a:stretch/>
        </p:blipFill>
        <p:spPr>
          <a:xfrm>
            <a:off x="9427464" y="0"/>
            <a:ext cx="3836416" cy="33568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7"/>
          <p:cNvSpPr txBox="1"/>
          <p:nvPr>
            <p:ph type="title"/>
          </p:nvPr>
        </p:nvSpPr>
        <p:spPr>
          <a:xfrm>
            <a:off x="838200" y="0"/>
            <a:ext cx="10515600" cy="1312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00000"/>
              </a:buClr>
              <a:buSzPts val="3600"/>
              <a:buFont typeface="Helvetica Neue"/>
              <a:buNone/>
              <a:defRPr b="0" i="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p27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indent="-3810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  <a:defRPr b="0" i="0" sz="2400"/>
            </a:lvl1pPr>
            <a:lvl2pPr indent="-355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 b="0" i="0" sz="2000"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 b="0" i="0" sz="1800"/>
            </a:lvl3pPr>
            <a:lvl4pPr indent="-3302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b="0" i="0" sz="1600"/>
            </a:lvl4pPr>
            <a:lvl5pPr indent="-3175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 b="0" i="0" sz="14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9" name="Google Shape;139;p27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indent="-3810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  <a:defRPr b="0" i="0" sz="2400"/>
            </a:lvl1pPr>
            <a:lvl2pPr indent="-355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 b="0" i="0" sz="2000"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 b="0" i="0" sz="1800"/>
            </a:lvl3pPr>
            <a:lvl4pPr indent="-3302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b="0" i="0" sz="1600"/>
            </a:lvl4pPr>
            <a:lvl5pPr indent="-3175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 b="0" i="0" sz="14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0" name="Google Shape;140;p27"/>
          <p:cNvSpPr txBox="1"/>
          <p:nvPr>
            <p:ph idx="12" type="sldNum"/>
          </p:nvPr>
        </p:nvSpPr>
        <p:spPr>
          <a:xfrm>
            <a:off x="8610601" y="6459132"/>
            <a:ext cx="343238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8"/>
          <p:cNvSpPr txBox="1"/>
          <p:nvPr>
            <p:ph type="title"/>
          </p:nvPr>
        </p:nvSpPr>
        <p:spPr>
          <a:xfrm>
            <a:off x="839788" y="3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00000"/>
              </a:buClr>
              <a:buSzPts val="3600"/>
              <a:buFont typeface="Helvetica Neue"/>
              <a:buNone/>
              <a:defRPr b="0" i="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3" name="Google Shape;143;p28"/>
          <p:cNvSpPr txBox="1"/>
          <p:nvPr>
            <p:ph idx="1" type="body"/>
          </p:nvPr>
        </p:nvSpPr>
        <p:spPr>
          <a:xfrm>
            <a:off x="839789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b="0" i="0" sz="1800">
                <a:solidFill>
                  <a:srgbClr val="800000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44" name="Google Shape;144;p28"/>
          <p:cNvSpPr txBox="1"/>
          <p:nvPr>
            <p:ph idx="2" type="body"/>
          </p:nvPr>
        </p:nvSpPr>
        <p:spPr>
          <a:xfrm>
            <a:off x="839789" y="2505078"/>
            <a:ext cx="5157787" cy="34004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indent="-3810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  <a:defRPr b="0" i="0" sz="2400"/>
            </a:lvl1pPr>
            <a:lvl2pPr indent="-355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 b="0" i="0" sz="2000"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 b="0" i="0" sz="1800"/>
            </a:lvl3pPr>
            <a:lvl4pPr indent="-3302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b="0" i="0" sz="1600"/>
            </a:lvl4pPr>
            <a:lvl5pPr indent="-3175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 b="0" i="0" sz="14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5" name="Google Shape;145;p28"/>
          <p:cNvSpPr txBox="1"/>
          <p:nvPr>
            <p:ph idx="3" type="body"/>
          </p:nvPr>
        </p:nvSpPr>
        <p:spPr>
          <a:xfrm>
            <a:off x="6172202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b="0" i="0" sz="1800">
                <a:solidFill>
                  <a:srgbClr val="800000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46" name="Google Shape;146;p28"/>
          <p:cNvSpPr txBox="1"/>
          <p:nvPr>
            <p:ph idx="4" type="body"/>
          </p:nvPr>
        </p:nvSpPr>
        <p:spPr>
          <a:xfrm>
            <a:off x="6172202" y="2505078"/>
            <a:ext cx="5183188" cy="34004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indent="-3810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  <a:defRPr b="0" i="0" sz="2400"/>
            </a:lvl1pPr>
            <a:lvl2pPr indent="-355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 b="0" i="0" sz="2000"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 b="0" i="0" sz="1800"/>
            </a:lvl3pPr>
            <a:lvl4pPr indent="-3302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b="0" i="0" sz="1600"/>
            </a:lvl4pPr>
            <a:lvl5pPr indent="-3175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 b="0" i="0" sz="14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7" name="Google Shape;147;p28"/>
          <p:cNvSpPr txBox="1"/>
          <p:nvPr>
            <p:ph idx="12" type="sldNum"/>
          </p:nvPr>
        </p:nvSpPr>
        <p:spPr>
          <a:xfrm>
            <a:off x="8610601" y="6459132"/>
            <a:ext cx="343238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9"/>
          <p:cNvSpPr txBox="1"/>
          <p:nvPr>
            <p:ph idx="12" type="sldNum"/>
          </p:nvPr>
        </p:nvSpPr>
        <p:spPr>
          <a:xfrm>
            <a:off x="8610601" y="6459132"/>
            <a:ext cx="343238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Picture with Caption">
  <p:cSld name="3 Picture with Caption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0"/>
          <p:cNvSpPr txBox="1"/>
          <p:nvPr>
            <p:ph idx="12" type="sldNum"/>
          </p:nvPr>
        </p:nvSpPr>
        <p:spPr>
          <a:xfrm>
            <a:off x="8610601" y="6459132"/>
            <a:ext cx="343238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2" name="Google Shape;152;p30"/>
          <p:cNvSpPr txBox="1"/>
          <p:nvPr>
            <p:ph type="title"/>
          </p:nvPr>
        </p:nvSpPr>
        <p:spPr>
          <a:xfrm>
            <a:off x="838200" y="0"/>
            <a:ext cx="10515600" cy="1312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00000"/>
              </a:buClr>
              <a:buSzPts val="3600"/>
              <a:buFont typeface="Helvetica Neue"/>
              <a:buNone/>
              <a:defRPr b="0" i="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3" name="Google Shape;153;p30"/>
          <p:cNvSpPr/>
          <p:nvPr>
            <p:ph idx="2" type="pic"/>
          </p:nvPr>
        </p:nvSpPr>
        <p:spPr>
          <a:xfrm>
            <a:off x="838203" y="1811867"/>
            <a:ext cx="3356036" cy="2047752"/>
          </a:xfrm>
          <a:prstGeom prst="rect">
            <a:avLst/>
          </a:prstGeom>
          <a:noFill/>
          <a:ln>
            <a:noFill/>
          </a:ln>
        </p:spPr>
      </p:sp>
      <p:sp>
        <p:nvSpPr>
          <p:cNvPr id="154" name="Google Shape;154;p30"/>
          <p:cNvSpPr txBox="1"/>
          <p:nvPr>
            <p:ph idx="1" type="body"/>
          </p:nvPr>
        </p:nvSpPr>
        <p:spPr>
          <a:xfrm>
            <a:off x="838201" y="3995065"/>
            <a:ext cx="3356035" cy="11287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0" i="0"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55" name="Google Shape;155;p30"/>
          <p:cNvSpPr txBox="1"/>
          <p:nvPr>
            <p:ph idx="3" type="body"/>
          </p:nvPr>
        </p:nvSpPr>
        <p:spPr>
          <a:xfrm>
            <a:off x="4417013" y="3995065"/>
            <a:ext cx="3357971" cy="11287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0" i="0"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56" name="Google Shape;156;p30"/>
          <p:cNvSpPr txBox="1"/>
          <p:nvPr>
            <p:ph idx="4" type="body"/>
          </p:nvPr>
        </p:nvSpPr>
        <p:spPr>
          <a:xfrm>
            <a:off x="7995828" y="3995065"/>
            <a:ext cx="3357969" cy="11287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0" i="0"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57" name="Google Shape;157;p30"/>
          <p:cNvSpPr/>
          <p:nvPr>
            <p:ph idx="5" type="pic"/>
          </p:nvPr>
        </p:nvSpPr>
        <p:spPr>
          <a:xfrm>
            <a:off x="4417015" y="1811870"/>
            <a:ext cx="3357972" cy="2048933"/>
          </a:xfrm>
          <a:prstGeom prst="rect">
            <a:avLst/>
          </a:prstGeom>
          <a:noFill/>
          <a:ln>
            <a:noFill/>
          </a:ln>
        </p:spPr>
      </p:sp>
      <p:sp>
        <p:nvSpPr>
          <p:cNvPr id="158" name="Google Shape;158;p30"/>
          <p:cNvSpPr/>
          <p:nvPr>
            <p:ph idx="6" type="pic"/>
          </p:nvPr>
        </p:nvSpPr>
        <p:spPr>
          <a:xfrm>
            <a:off x="7995827" y="1811870"/>
            <a:ext cx="3357972" cy="2048933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 Picture Stacked" showMasterSp="0">
  <p:cSld name="4 Picture Stacked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1"/>
          <p:cNvSpPr/>
          <p:nvPr>
            <p:ph idx="2" type="pic"/>
          </p:nvPr>
        </p:nvSpPr>
        <p:spPr>
          <a:xfrm>
            <a:off x="2" y="3231643"/>
            <a:ext cx="6065519" cy="3184256"/>
          </a:xfrm>
          <a:prstGeom prst="rect">
            <a:avLst/>
          </a:prstGeom>
          <a:noFill/>
          <a:ln>
            <a:noFill/>
          </a:ln>
        </p:spPr>
      </p:sp>
      <p:sp>
        <p:nvSpPr>
          <p:cNvPr id="161" name="Google Shape;161;p31"/>
          <p:cNvSpPr/>
          <p:nvPr>
            <p:ph idx="3" type="pic"/>
          </p:nvPr>
        </p:nvSpPr>
        <p:spPr>
          <a:xfrm>
            <a:off x="6126480" y="3231643"/>
            <a:ext cx="6065523" cy="3172968"/>
          </a:xfrm>
          <a:prstGeom prst="rect">
            <a:avLst/>
          </a:prstGeom>
          <a:noFill/>
          <a:ln>
            <a:noFill/>
          </a:ln>
        </p:spPr>
      </p:sp>
      <p:sp>
        <p:nvSpPr>
          <p:cNvPr id="162" name="Google Shape;162;p31"/>
          <p:cNvSpPr/>
          <p:nvPr>
            <p:ph idx="4" type="pic"/>
          </p:nvPr>
        </p:nvSpPr>
        <p:spPr>
          <a:xfrm>
            <a:off x="0" y="2"/>
            <a:ext cx="6065520" cy="3172968"/>
          </a:xfrm>
          <a:prstGeom prst="rect">
            <a:avLst/>
          </a:prstGeom>
          <a:noFill/>
          <a:ln>
            <a:noFill/>
          </a:ln>
        </p:spPr>
      </p:sp>
      <p:sp>
        <p:nvSpPr>
          <p:cNvPr id="163" name="Google Shape;163;p31"/>
          <p:cNvSpPr/>
          <p:nvPr>
            <p:ph idx="5" type="pic"/>
          </p:nvPr>
        </p:nvSpPr>
        <p:spPr>
          <a:xfrm>
            <a:off x="6126480" y="2"/>
            <a:ext cx="6065523" cy="3172968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164" name="Google Shape;164;p31"/>
          <p:cNvGrpSpPr/>
          <p:nvPr/>
        </p:nvGrpSpPr>
        <p:grpSpPr>
          <a:xfrm>
            <a:off x="0" y="6395644"/>
            <a:ext cx="12192000" cy="470922"/>
            <a:chOff x="0" y="6395644"/>
            <a:chExt cx="12192000" cy="470922"/>
          </a:xfrm>
        </p:grpSpPr>
        <p:sp>
          <p:nvSpPr>
            <p:cNvPr id="165" name="Google Shape;165;p31"/>
            <p:cNvSpPr/>
            <p:nvPr/>
          </p:nvSpPr>
          <p:spPr>
            <a:xfrm>
              <a:off x="0" y="6400222"/>
              <a:ext cx="12192000" cy="466344"/>
            </a:xfrm>
            <a:prstGeom prst="rect">
              <a:avLst/>
            </a:prstGeom>
            <a:solidFill>
              <a:srgbClr val="8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pic>
          <p:nvPicPr>
            <p:cNvPr id="166" name="Google Shape;166;p31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703686" y="6407383"/>
              <a:ext cx="2094393" cy="4517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7" name="Google Shape;167;p3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110607" y="6395644"/>
              <a:ext cx="2088055" cy="4623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8" name="Google Shape;168;p3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763387" y="6410995"/>
              <a:ext cx="2040333" cy="450968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69" name="Google Shape;169;p31"/>
            <p:cNvCxnSpPr/>
            <p:nvPr/>
          </p:nvCxnSpPr>
          <p:spPr>
            <a:xfrm>
              <a:off x="0" y="6395648"/>
              <a:ext cx="12192000" cy="0"/>
            </a:xfrm>
            <a:prstGeom prst="straightConnector1">
              <a:avLst/>
            </a:prstGeom>
            <a:noFill/>
            <a:ln cap="flat" cmpd="sng" w="9525">
              <a:solidFill>
                <a:srgbClr val="D6D6CE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70" name="Google Shape;170;p31"/>
            <p:cNvCxnSpPr/>
            <p:nvPr/>
          </p:nvCxnSpPr>
          <p:spPr>
            <a:xfrm>
              <a:off x="2782306" y="6509932"/>
              <a:ext cx="0" cy="250701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71" name="Google Shape;171;p31"/>
            <p:cNvCxnSpPr/>
            <p:nvPr/>
          </p:nvCxnSpPr>
          <p:spPr>
            <a:xfrm>
              <a:off x="4138031" y="6509932"/>
              <a:ext cx="0" cy="250701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172" name="Google Shape;172;p31"/>
          <p:cNvSpPr txBox="1"/>
          <p:nvPr>
            <p:ph idx="12" type="sldNum"/>
          </p:nvPr>
        </p:nvSpPr>
        <p:spPr>
          <a:xfrm>
            <a:off x="8610601" y="6459132"/>
            <a:ext cx="343238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osing Slide Grey Bar" showMasterSp="0">
  <p:cSld name="Closing Slide Grey Bar">
    <p:bg>
      <p:bgPr>
        <a:solidFill>
          <a:schemeClr val="lt1"/>
        </a:solidFill>
      </p:bgPr>
    </p:bg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32"/>
          <p:cNvGrpSpPr/>
          <p:nvPr/>
        </p:nvGrpSpPr>
        <p:grpSpPr>
          <a:xfrm>
            <a:off x="8311896" y="0"/>
            <a:ext cx="5773549" cy="6400800"/>
            <a:chOff x="5156004" y="0"/>
            <a:chExt cx="5773549" cy="6400800"/>
          </a:xfrm>
        </p:grpSpPr>
        <p:sp>
          <p:nvSpPr>
            <p:cNvPr id="175" name="Google Shape;175;p32"/>
            <p:cNvSpPr/>
            <p:nvPr/>
          </p:nvSpPr>
          <p:spPr>
            <a:xfrm>
              <a:off x="5303520" y="0"/>
              <a:ext cx="3732588" cy="6400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pic>
          <p:nvPicPr>
            <p:cNvPr id="176" name="Google Shape;176;p32"/>
            <p:cNvPicPr preferRelativeResize="0"/>
            <p:nvPr/>
          </p:nvPicPr>
          <p:blipFill rotWithShape="1">
            <a:blip r:embed="rId2">
              <a:alphaModFix amt="15000"/>
            </a:blip>
            <a:srcRect b="0" l="0" r="0" t="0"/>
            <a:stretch/>
          </p:blipFill>
          <p:spPr>
            <a:xfrm>
              <a:off x="5156004" y="750290"/>
              <a:ext cx="5773549" cy="505185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77" name="Google Shape;177;p32"/>
          <p:cNvSpPr txBox="1"/>
          <p:nvPr>
            <p:ph idx="1" type="body"/>
          </p:nvPr>
        </p:nvSpPr>
        <p:spPr>
          <a:xfrm>
            <a:off x="831852" y="2430928"/>
            <a:ext cx="5264149" cy="19917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b="0" i="0" sz="1800">
                <a:solidFill>
                  <a:srgbClr val="767676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grpSp>
        <p:nvGrpSpPr>
          <p:cNvPr id="178" name="Google Shape;178;p32"/>
          <p:cNvGrpSpPr/>
          <p:nvPr/>
        </p:nvGrpSpPr>
        <p:grpSpPr>
          <a:xfrm>
            <a:off x="0" y="6395644"/>
            <a:ext cx="12192000" cy="470922"/>
            <a:chOff x="0" y="6395644"/>
            <a:chExt cx="12192000" cy="470922"/>
          </a:xfrm>
        </p:grpSpPr>
        <p:sp>
          <p:nvSpPr>
            <p:cNvPr id="179" name="Google Shape;179;p32"/>
            <p:cNvSpPr/>
            <p:nvPr/>
          </p:nvSpPr>
          <p:spPr>
            <a:xfrm>
              <a:off x="0" y="6400222"/>
              <a:ext cx="12192000" cy="466344"/>
            </a:xfrm>
            <a:prstGeom prst="rect">
              <a:avLst/>
            </a:prstGeom>
            <a:solidFill>
              <a:srgbClr val="8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pic>
          <p:nvPicPr>
            <p:cNvPr id="180" name="Google Shape;180;p3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703686" y="6407383"/>
              <a:ext cx="2094393" cy="4517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1" name="Google Shape;181;p3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110607" y="6395644"/>
              <a:ext cx="2088055" cy="4623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2" name="Google Shape;182;p3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763387" y="6410995"/>
              <a:ext cx="2040333" cy="450968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83" name="Google Shape;183;p32"/>
            <p:cNvCxnSpPr/>
            <p:nvPr/>
          </p:nvCxnSpPr>
          <p:spPr>
            <a:xfrm>
              <a:off x="0" y="6395648"/>
              <a:ext cx="12192000" cy="0"/>
            </a:xfrm>
            <a:prstGeom prst="straightConnector1">
              <a:avLst/>
            </a:prstGeom>
            <a:noFill/>
            <a:ln cap="flat" cmpd="sng" w="9525">
              <a:solidFill>
                <a:srgbClr val="D6D6CE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84" name="Google Shape;184;p32"/>
            <p:cNvCxnSpPr/>
            <p:nvPr/>
          </p:nvCxnSpPr>
          <p:spPr>
            <a:xfrm>
              <a:off x="2782306" y="6509932"/>
              <a:ext cx="0" cy="250701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85" name="Google Shape;185;p32"/>
            <p:cNvCxnSpPr/>
            <p:nvPr/>
          </p:nvCxnSpPr>
          <p:spPr>
            <a:xfrm>
              <a:off x="4138031" y="6509932"/>
              <a:ext cx="0" cy="250701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186" name="Google Shape;186;p32"/>
          <p:cNvSpPr txBox="1"/>
          <p:nvPr>
            <p:ph idx="12" type="sldNum"/>
          </p:nvPr>
        </p:nvSpPr>
        <p:spPr>
          <a:xfrm>
            <a:off x="8610601" y="6459132"/>
            <a:ext cx="343238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osing Slide Shield" showMasterSp="0">
  <p:cSld name="Closing Slide Shield">
    <p:bg>
      <p:bgPr>
        <a:solidFill>
          <a:schemeClr val="lt1"/>
        </a:solidFill>
      </p:bgPr>
    </p:bg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8" name="Google Shape;188;p33"/>
          <p:cNvGrpSpPr/>
          <p:nvPr/>
        </p:nvGrpSpPr>
        <p:grpSpPr>
          <a:xfrm>
            <a:off x="6995160" y="-2087105"/>
            <a:ext cx="8384488" cy="10850515"/>
            <a:chOff x="3890639" y="-2045539"/>
            <a:chExt cx="8193228" cy="10603002"/>
          </a:xfrm>
        </p:grpSpPr>
        <p:pic>
          <p:nvPicPr>
            <p:cNvPr id="189" name="Google Shape;189;p33"/>
            <p:cNvPicPr preferRelativeResize="0"/>
            <p:nvPr/>
          </p:nvPicPr>
          <p:blipFill rotWithShape="1">
            <a:blip r:embed="rId2">
              <a:alphaModFix amt="30000"/>
            </a:blip>
            <a:srcRect b="0" l="0" r="0" t="0"/>
            <a:stretch/>
          </p:blipFill>
          <p:spPr>
            <a:xfrm>
              <a:off x="3890639" y="-2045539"/>
              <a:ext cx="8193228" cy="106030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0" name="Google Shape;190;p33"/>
            <p:cNvPicPr preferRelativeResize="0"/>
            <p:nvPr/>
          </p:nvPicPr>
          <p:blipFill rotWithShape="1">
            <a:blip r:embed="rId3">
              <a:alphaModFix amt="15000"/>
            </a:blip>
            <a:srcRect b="0" l="0" r="0" t="0"/>
            <a:stretch/>
          </p:blipFill>
          <p:spPr>
            <a:xfrm>
              <a:off x="5173001" y="727132"/>
              <a:ext cx="5641848" cy="493661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91" name="Google Shape;191;p33"/>
          <p:cNvSpPr txBox="1"/>
          <p:nvPr>
            <p:ph idx="1" type="body"/>
          </p:nvPr>
        </p:nvSpPr>
        <p:spPr>
          <a:xfrm>
            <a:off x="831852" y="2430928"/>
            <a:ext cx="5264149" cy="19917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b="0" i="0" sz="1800">
                <a:solidFill>
                  <a:srgbClr val="767676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grpSp>
        <p:nvGrpSpPr>
          <p:cNvPr id="192" name="Google Shape;192;p33"/>
          <p:cNvGrpSpPr/>
          <p:nvPr/>
        </p:nvGrpSpPr>
        <p:grpSpPr>
          <a:xfrm>
            <a:off x="0" y="6395644"/>
            <a:ext cx="12192000" cy="470922"/>
            <a:chOff x="0" y="6395644"/>
            <a:chExt cx="12192000" cy="470922"/>
          </a:xfrm>
        </p:grpSpPr>
        <p:sp>
          <p:nvSpPr>
            <p:cNvPr id="193" name="Google Shape;193;p33"/>
            <p:cNvSpPr/>
            <p:nvPr/>
          </p:nvSpPr>
          <p:spPr>
            <a:xfrm>
              <a:off x="0" y="6400222"/>
              <a:ext cx="12192000" cy="466344"/>
            </a:xfrm>
            <a:prstGeom prst="rect">
              <a:avLst/>
            </a:prstGeom>
            <a:solidFill>
              <a:srgbClr val="8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pic>
          <p:nvPicPr>
            <p:cNvPr id="194" name="Google Shape;194;p3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03686" y="6407383"/>
              <a:ext cx="2094393" cy="4517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5" name="Google Shape;195;p3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4110607" y="6395644"/>
              <a:ext cx="2088055" cy="4623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6" name="Google Shape;196;p33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2763387" y="6410995"/>
              <a:ext cx="2040333" cy="450968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97" name="Google Shape;197;p33"/>
            <p:cNvCxnSpPr/>
            <p:nvPr/>
          </p:nvCxnSpPr>
          <p:spPr>
            <a:xfrm>
              <a:off x="0" y="6395648"/>
              <a:ext cx="12192000" cy="0"/>
            </a:xfrm>
            <a:prstGeom prst="straightConnector1">
              <a:avLst/>
            </a:prstGeom>
            <a:noFill/>
            <a:ln cap="flat" cmpd="sng" w="9525">
              <a:solidFill>
                <a:srgbClr val="D6D6CE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98" name="Google Shape;198;p33"/>
            <p:cNvCxnSpPr/>
            <p:nvPr/>
          </p:nvCxnSpPr>
          <p:spPr>
            <a:xfrm>
              <a:off x="2782306" y="6509932"/>
              <a:ext cx="0" cy="250701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99" name="Google Shape;199;p33"/>
            <p:cNvCxnSpPr/>
            <p:nvPr/>
          </p:nvCxnSpPr>
          <p:spPr>
            <a:xfrm>
              <a:off x="4138031" y="6509932"/>
              <a:ext cx="0" cy="250701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200" name="Google Shape;200;p33"/>
          <p:cNvSpPr txBox="1"/>
          <p:nvPr>
            <p:ph idx="12" type="sldNum"/>
          </p:nvPr>
        </p:nvSpPr>
        <p:spPr>
          <a:xfrm>
            <a:off x="8610601" y="6459132"/>
            <a:ext cx="343238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osing Slide Grey Phoenix" showMasterSp="0">
  <p:cSld name="Closing Slide Grey Phoenix">
    <p:bg>
      <p:bgPr>
        <a:solidFill>
          <a:schemeClr val="lt1"/>
        </a:solidFill>
      </p:bgPr>
    </p:bg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2" name="Google Shape;202;p34"/>
          <p:cNvGrpSpPr/>
          <p:nvPr/>
        </p:nvGrpSpPr>
        <p:grpSpPr>
          <a:xfrm>
            <a:off x="0" y="6395644"/>
            <a:ext cx="12192000" cy="470922"/>
            <a:chOff x="0" y="6395644"/>
            <a:chExt cx="12192000" cy="470922"/>
          </a:xfrm>
        </p:grpSpPr>
        <p:sp>
          <p:nvSpPr>
            <p:cNvPr id="203" name="Google Shape;203;p34"/>
            <p:cNvSpPr/>
            <p:nvPr/>
          </p:nvSpPr>
          <p:spPr>
            <a:xfrm>
              <a:off x="0" y="6400222"/>
              <a:ext cx="12192000" cy="466344"/>
            </a:xfrm>
            <a:prstGeom prst="rect">
              <a:avLst/>
            </a:prstGeom>
            <a:solidFill>
              <a:srgbClr val="8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pic>
          <p:nvPicPr>
            <p:cNvPr id="204" name="Google Shape;204;p34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703686" y="6407383"/>
              <a:ext cx="2094393" cy="4517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5" name="Google Shape;205;p3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110607" y="6395644"/>
              <a:ext cx="2088055" cy="462356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06" name="Google Shape;206;p34"/>
            <p:cNvCxnSpPr/>
            <p:nvPr/>
          </p:nvCxnSpPr>
          <p:spPr>
            <a:xfrm>
              <a:off x="0" y="6395648"/>
              <a:ext cx="12192000" cy="0"/>
            </a:xfrm>
            <a:prstGeom prst="straightConnector1">
              <a:avLst/>
            </a:prstGeom>
            <a:noFill/>
            <a:ln cap="flat" cmpd="sng" w="9525">
              <a:solidFill>
                <a:srgbClr val="D6D6CE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pic>
          <p:nvPicPr>
            <p:cNvPr id="207" name="Google Shape;207;p3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763387" y="6410995"/>
              <a:ext cx="2040333" cy="450968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08" name="Google Shape;208;p34"/>
            <p:cNvCxnSpPr/>
            <p:nvPr/>
          </p:nvCxnSpPr>
          <p:spPr>
            <a:xfrm>
              <a:off x="2782306" y="6509932"/>
              <a:ext cx="0" cy="250701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09" name="Google Shape;209;p34"/>
            <p:cNvCxnSpPr/>
            <p:nvPr/>
          </p:nvCxnSpPr>
          <p:spPr>
            <a:xfrm>
              <a:off x="4138031" y="6509932"/>
              <a:ext cx="0" cy="250701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210" name="Google Shape;210;p34"/>
          <p:cNvSpPr txBox="1"/>
          <p:nvPr>
            <p:ph idx="1" type="body"/>
          </p:nvPr>
        </p:nvSpPr>
        <p:spPr>
          <a:xfrm>
            <a:off x="831852" y="2430928"/>
            <a:ext cx="5264149" cy="19917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b="0" i="0" sz="1800">
                <a:solidFill>
                  <a:srgbClr val="767676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11" name="Google Shape;211;p34"/>
          <p:cNvSpPr txBox="1"/>
          <p:nvPr>
            <p:ph idx="12" type="sldNum"/>
          </p:nvPr>
        </p:nvSpPr>
        <p:spPr>
          <a:xfrm>
            <a:off x="8610601" y="6459132"/>
            <a:ext cx="343238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12" name="Google Shape;212;p34"/>
          <p:cNvPicPr preferRelativeResize="0"/>
          <p:nvPr/>
        </p:nvPicPr>
        <p:blipFill rotWithShape="1">
          <a:blip r:embed="rId5">
            <a:alphaModFix amt="15000"/>
          </a:blip>
          <a:srcRect b="0" l="0" r="0" t="0"/>
          <a:stretch/>
        </p:blipFill>
        <p:spPr>
          <a:xfrm>
            <a:off x="8307457" y="750290"/>
            <a:ext cx="5773549" cy="50518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17"/>
          <p:cNvSpPr txBox="1"/>
          <p:nvPr>
            <p:ph type="title"/>
          </p:nvPr>
        </p:nvSpPr>
        <p:spPr>
          <a:xfrm>
            <a:off x="838200" y="0"/>
            <a:ext cx="10515600" cy="1312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00000"/>
              </a:buClr>
              <a:buSzPts val="3600"/>
              <a:buFont typeface="Helvetica Neue"/>
              <a:buNone/>
              <a:defRPr b="0" i="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7"/>
          <p:cNvSpPr txBox="1"/>
          <p:nvPr>
            <p:ph idx="1" type="body"/>
          </p:nvPr>
        </p:nvSpPr>
        <p:spPr>
          <a:xfrm>
            <a:off x="838200" y="1534136"/>
            <a:ext cx="10515600" cy="44294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indent="-3810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  <a:defRPr b="0" i="0"/>
            </a:lvl1pPr>
            <a:lvl2pPr indent="-355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 b="0" i="0"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 b="0" i="0"/>
            </a:lvl3pPr>
            <a:lvl4pPr indent="-3302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b="0" i="0"/>
            </a:lvl4pPr>
            <a:lvl5pPr indent="-3302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b="0" i="0" sz="16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7" name="Google Shape;27;p17"/>
          <p:cNvSpPr txBox="1"/>
          <p:nvPr>
            <p:ph idx="12" type="sldNum"/>
          </p:nvPr>
        </p:nvSpPr>
        <p:spPr>
          <a:xfrm>
            <a:off x="8610601" y="6459132"/>
            <a:ext cx="343238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osing Slide Dark Greystone" showMasterSp="0">
  <p:cSld name="Closing Slide Dark Greystone">
    <p:bg>
      <p:bgPr>
        <a:solidFill>
          <a:schemeClr val="dk2"/>
        </a:solidFill>
      </p:bgPr>
    </p:bg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4" name="Google Shape;214;p35"/>
          <p:cNvGrpSpPr/>
          <p:nvPr/>
        </p:nvGrpSpPr>
        <p:grpSpPr>
          <a:xfrm>
            <a:off x="8311896" y="0"/>
            <a:ext cx="5773549" cy="6400800"/>
            <a:chOff x="5156004" y="0"/>
            <a:chExt cx="5773549" cy="6400800"/>
          </a:xfrm>
        </p:grpSpPr>
        <p:sp>
          <p:nvSpPr>
            <p:cNvPr id="215" name="Google Shape;215;p35"/>
            <p:cNvSpPr/>
            <p:nvPr/>
          </p:nvSpPr>
          <p:spPr>
            <a:xfrm>
              <a:off x="5303520" y="0"/>
              <a:ext cx="3732588" cy="6400800"/>
            </a:xfrm>
            <a:prstGeom prst="rect">
              <a:avLst/>
            </a:prstGeom>
            <a:solidFill>
              <a:srgbClr val="A6A6A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pic>
          <p:nvPicPr>
            <p:cNvPr id="216" name="Google Shape;216;p35"/>
            <p:cNvPicPr preferRelativeResize="0"/>
            <p:nvPr/>
          </p:nvPicPr>
          <p:blipFill rotWithShape="1">
            <a:blip r:embed="rId2">
              <a:alphaModFix amt="30000"/>
            </a:blip>
            <a:srcRect b="0" l="0" r="0" t="0"/>
            <a:stretch/>
          </p:blipFill>
          <p:spPr>
            <a:xfrm>
              <a:off x="5156004" y="750290"/>
              <a:ext cx="5773549" cy="505185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17" name="Google Shape;217;p35"/>
          <p:cNvSpPr txBox="1"/>
          <p:nvPr>
            <p:ph idx="1" type="body"/>
          </p:nvPr>
        </p:nvSpPr>
        <p:spPr>
          <a:xfrm>
            <a:off x="831852" y="2430928"/>
            <a:ext cx="5264149" cy="19917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b="0" i="0" sz="18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grpSp>
        <p:nvGrpSpPr>
          <p:cNvPr id="218" name="Google Shape;218;p35"/>
          <p:cNvGrpSpPr/>
          <p:nvPr/>
        </p:nvGrpSpPr>
        <p:grpSpPr>
          <a:xfrm>
            <a:off x="0" y="6395644"/>
            <a:ext cx="12192000" cy="470922"/>
            <a:chOff x="0" y="6395644"/>
            <a:chExt cx="12192000" cy="470922"/>
          </a:xfrm>
        </p:grpSpPr>
        <p:sp>
          <p:nvSpPr>
            <p:cNvPr id="219" name="Google Shape;219;p35"/>
            <p:cNvSpPr/>
            <p:nvPr/>
          </p:nvSpPr>
          <p:spPr>
            <a:xfrm>
              <a:off x="0" y="6400222"/>
              <a:ext cx="12192000" cy="466344"/>
            </a:xfrm>
            <a:prstGeom prst="rect">
              <a:avLst/>
            </a:prstGeom>
            <a:solidFill>
              <a:srgbClr val="8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pic>
          <p:nvPicPr>
            <p:cNvPr id="220" name="Google Shape;220;p3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703686" y="6407383"/>
              <a:ext cx="2094393" cy="4517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1" name="Google Shape;221;p3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110607" y="6395644"/>
              <a:ext cx="2088055" cy="4623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2" name="Google Shape;222;p3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763387" y="6410995"/>
              <a:ext cx="2040333" cy="450968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23" name="Google Shape;223;p35"/>
            <p:cNvCxnSpPr/>
            <p:nvPr/>
          </p:nvCxnSpPr>
          <p:spPr>
            <a:xfrm>
              <a:off x="0" y="6395648"/>
              <a:ext cx="12192000" cy="0"/>
            </a:xfrm>
            <a:prstGeom prst="straightConnector1">
              <a:avLst/>
            </a:prstGeom>
            <a:noFill/>
            <a:ln cap="flat" cmpd="sng" w="9525">
              <a:solidFill>
                <a:srgbClr val="D6D6CE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24" name="Google Shape;224;p35"/>
            <p:cNvCxnSpPr/>
            <p:nvPr/>
          </p:nvCxnSpPr>
          <p:spPr>
            <a:xfrm>
              <a:off x="2782306" y="6509932"/>
              <a:ext cx="0" cy="250701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25" name="Google Shape;225;p35"/>
            <p:cNvCxnSpPr/>
            <p:nvPr/>
          </p:nvCxnSpPr>
          <p:spPr>
            <a:xfrm>
              <a:off x="4138031" y="6509932"/>
              <a:ext cx="0" cy="250701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226" name="Google Shape;226;p35"/>
          <p:cNvSpPr txBox="1"/>
          <p:nvPr>
            <p:ph idx="12" type="sldNum"/>
          </p:nvPr>
        </p:nvSpPr>
        <p:spPr>
          <a:xfrm>
            <a:off x="8610601" y="6459132"/>
            <a:ext cx="343238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8"/>
          <p:cNvSpPr txBox="1"/>
          <p:nvPr>
            <p:ph type="title"/>
          </p:nvPr>
        </p:nvSpPr>
        <p:spPr>
          <a:xfrm>
            <a:off x="838200" y="0"/>
            <a:ext cx="10515600" cy="1312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00000"/>
              </a:buClr>
              <a:buSzPts val="3600"/>
              <a:buFont typeface="Helvetica Neue"/>
              <a:buNone/>
              <a:defRPr b="0" i="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18"/>
          <p:cNvSpPr txBox="1"/>
          <p:nvPr>
            <p:ph idx="12" type="sldNum"/>
          </p:nvPr>
        </p:nvSpPr>
        <p:spPr>
          <a:xfrm>
            <a:off x="8610601" y="6459132"/>
            <a:ext cx="343238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Image Background Shield" showMasterSp="0" type="title">
  <p:cSld name="TITLE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32;p19"/>
          <p:cNvPicPr preferRelativeResize="0"/>
          <p:nvPr/>
        </p:nvPicPr>
        <p:blipFill rotWithShape="1">
          <a:blip r:embed="rId2">
            <a:alphaModFix/>
          </a:blip>
          <a:srcRect b="9306" l="1" r="25845" t="28434"/>
          <a:stretch/>
        </p:blipFill>
        <p:spPr>
          <a:xfrm>
            <a:off x="-1" y="0"/>
            <a:ext cx="12192001" cy="682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33;p19"/>
          <p:cNvPicPr preferRelativeResize="0"/>
          <p:nvPr/>
        </p:nvPicPr>
        <p:blipFill rotWithShape="1">
          <a:blip r:embed="rId3">
            <a:alphaModFix amt="80000"/>
          </a:blip>
          <a:srcRect b="0" l="0" r="0" t="0"/>
          <a:stretch/>
        </p:blipFill>
        <p:spPr>
          <a:xfrm>
            <a:off x="-2703201" y="-2649403"/>
            <a:ext cx="9640714" cy="12476217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19"/>
          <p:cNvSpPr txBox="1"/>
          <p:nvPr>
            <p:ph type="ctrTitle"/>
          </p:nvPr>
        </p:nvSpPr>
        <p:spPr>
          <a:xfrm>
            <a:off x="914400" y="1201106"/>
            <a:ext cx="3776134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0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Helvetica Neue"/>
              <a:buNone/>
              <a:defRPr b="0" i="0"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9"/>
          <p:cNvSpPr txBox="1"/>
          <p:nvPr>
            <p:ph idx="1" type="subTitle"/>
          </p:nvPr>
        </p:nvSpPr>
        <p:spPr>
          <a:xfrm>
            <a:off x="950580" y="3680781"/>
            <a:ext cx="3739954" cy="6235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b="0" i="0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grpSp>
        <p:nvGrpSpPr>
          <p:cNvPr id="36" name="Google Shape;36;p19"/>
          <p:cNvGrpSpPr/>
          <p:nvPr/>
        </p:nvGrpSpPr>
        <p:grpSpPr>
          <a:xfrm>
            <a:off x="0" y="6395644"/>
            <a:ext cx="12192000" cy="470922"/>
            <a:chOff x="0" y="6395644"/>
            <a:chExt cx="12192000" cy="470922"/>
          </a:xfrm>
        </p:grpSpPr>
        <p:sp>
          <p:nvSpPr>
            <p:cNvPr id="37" name="Google Shape;37;p19"/>
            <p:cNvSpPr/>
            <p:nvPr/>
          </p:nvSpPr>
          <p:spPr>
            <a:xfrm>
              <a:off x="0" y="6400222"/>
              <a:ext cx="12192000" cy="466344"/>
            </a:xfrm>
            <a:prstGeom prst="rect">
              <a:avLst/>
            </a:prstGeom>
            <a:solidFill>
              <a:srgbClr val="8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pic>
          <p:nvPicPr>
            <p:cNvPr id="38" name="Google Shape;38;p1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03686" y="6407383"/>
              <a:ext cx="2094393" cy="4517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" name="Google Shape;39;p1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4110607" y="6395644"/>
              <a:ext cx="2088055" cy="4623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" name="Google Shape;40;p19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2763387" y="6410995"/>
              <a:ext cx="2040333" cy="450968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41" name="Google Shape;41;p19"/>
            <p:cNvCxnSpPr/>
            <p:nvPr/>
          </p:nvCxnSpPr>
          <p:spPr>
            <a:xfrm>
              <a:off x="0" y="6395648"/>
              <a:ext cx="12192000" cy="0"/>
            </a:xfrm>
            <a:prstGeom prst="straightConnector1">
              <a:avLst/>
            </a:prstGeom>
            <a:noFill/>
            <a:ln cap="flat" cmpd="sng" w="9525">
              <a:solidFill>
                <a:srgbClr val="D6D6CE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2" name="Google Shape;42;p19"/>
            <p:cNvCxnSpPr/>
            <p:nvPr/>
          </p:nvCxnSpPr>
          <p:spPr>
            <a:xfrm>
              <a:off x="2782306" y="6509932"/>
              <a:ext cx="0" cy="250701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3" name="Google Shape;43;p19"/>
            <p:cNvCxnSpPr/>
            <p:nvPr/>
          </p:nvCxnSpPr>
          <p:spPr>
            <a:xfrm>
              <a:off x="4138031" y="6509932"/>
              <a:ext cx="0" cy="250701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44" name="Google Shape;44;p19"/>
          <p:cNvSpPr txBox="1"/>
          <p:nvPr>
            <p:ph idx="12" type="sldNum"/>
          </p:nvPr>
        </p:nvSpPr>
        <p:spPr>
          <a:xfrm>
            <a:off x="8610601" y="6459132"/>
            <a:ext cx="343238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Image Background Bar" showMasterSp="0">
  <p:cSld name="Title Slide Image Background Bar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20"/>
          <p:cNvPicPr preferRelativeResize="0"/>
          <p:nvPr/>
        </p:nvPicPr>
        <p:blipFill rotWithShape="1">
          <a:blip r:embed="rId2">
            <a:alphaModFix/>
          </a:blip>
          <a:srcRect b="9209" l="0" r="25845" t="28434"/>
          <a:stretch/>
        </p:blipFill>
        <p:spPr>
          <a:xfrm>
            <a:off x="-1" y="0"/>
            <a:ext cx="12192000" cy="6834819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20"/>
          <p:cNvSpPr/>
          <p:nvPr/>
        </p:nvSpPr>
        <p:spPr>
          <a:xfrm>
            <a:off x="-1" y="-15888"/>
            <a:ext cx="5306907" cy="6475015"/>
          </a:xfrm>
          <a:prstGeom prst="rect">
            <a:avLst/>
          </a:prstGeom>
          <a:solidFill>
            <a:schemeClr val="lt1">
              <a:alpha val="74509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8" name="Google Shape;48;p20"/>
          <p:cNvSpPr txBox="1"/>
          <p:nvPr>
            <p:ph type="ctrTitle"/>
          </p:nvPr>
        </p:nvSpPr>
        <p:spPr>
          <a:xfrm>
            <a:off x="914400" y="1201106"/>
            <a:ext cx="3776134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0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Helvetica Neue"/>
              <a:buNone/>
              <a:defRPr b="0" i="0"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20"/>
          <p:cNvSpPr txBox="1"/>
          <p:nvPr>
            <p:ph idx="1" type="subTitle"/>
          </p:nvPr>
        </p:nvSpPr>
        <p:spPr>
          <a:xfrm>
            <a:off x="950580" y="3680781"/>
            <a:ext cx="3739954" cy="6235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b="0" i="0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grpSp>
        <p:nvGrpSpPr>
          <p:cNvPr id="50" name="Google Shape;50;p20"/>
          <p:cNvGrpSpPr/>
          <p:nvPr/>
        </p:nvGrpSpPr>
        <p:grpSpPr>
          <a:xfrm>
            <a:off x="0" y="6395644"/>
            <a:ext cx="12192000" cy="470922"/>
            <a:chOff x="0" y="6395644"/>
            <a:chExt cx="12192000" cy="470922"/>
          </a:xfrm>
        </p:grpSpPr>
        <p:sp>
          <p:nvSpPr>
            <p:cNvPr id="51" name="Google Shape;51;p20"/>
            <p:cNvSpPr/>
            <p:nvPr/>
          </p:nvSpPr>
          <p:spPr>
            <a:xfrm>
              <a:off x="0" y="6400222"/>
              <a:ext cx="12192000" cy="466344"/>
            </a:xfrm>
            <a:prstGeom prst="rect">
              <a:avLst/>
            </a:prstGeom>
            <a:solidFill>
              <a:srgbClr val="8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pic>
          <p:nvPicPr>
            <p:cNvPr id="52" name="Google Shape;52;p2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703686" y="6407383"/>
              <a:ext cx="2094393" cy="4517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" name="Google Shape;53;p2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110607" y="6395644"/>
              <a:ext cx="2088055" cy="4623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" name="Google Shape;54;p2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763387" y="6410995"/>
              <a:ext cx="2040333" cy="450968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55" name="Google Shape;55;p20"/>
            <p:cNvCxnSpPr/>
            <p:nvPr/>
          </p:nvCxnSpPr>
          <p:spPr>
            <a:xfrm>
              <a:off x="0" y="6395648"/>
              <a:ext cx="12192000" cy="0"/>
            </a:xfrm>
            <a:prstGeom prst="straightConnector1">
              <a:avLst/>
            </a:prstGeom>
            <a:noFill/>
            <a:ln cap="flat" cmpd="sng" w="9525">
              <a:solidFill>
                <a:srgbClr val="D6D6CE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6" name="Google Shape;56;p20"/>
            <p:cNvCxnSpPr/>
            <p:nvPr/>
          </p:nvCxnSpPr>
          <p:spPr>
            <a:xfrm>
              <a:off x="2782306" y="6509932"/>
              <a:ext cx="0" cy="250701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7" name="Google Shape;57;p20"/>
            <p:cNvCxnSpPr/>
            <p:nvPr/>
          </p:nvCxnSpPr>
          <p:spPr>
            <a:xfrm>
              <a:off x="4138031" y="6509932"/>
              <a:ext cx="0" cy="250701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58" name="Google Shape;58;p20"/>
          <p:cNvSpPr txBox="1"/>
          <p:nvPr>
            <p:ph idx="12" type="sldNum"/>
          </p:nvPr>
        </p:nvSpPr>
        <p:spPr>
          <a:xfrm>
            <a:off x="8610601" y="6459132"/>
            <a:ext cx="343238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Grey Shield" showMasterSp="0">
  <p:cSld name="Title Slide Grey Shield">
    <p:bg>
      <p:bgPr>
        <a:solidFill>
          <a:schemeClr val="lt1"/>
        </a:soli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oogle Shape;60;p21"/>
          <p:cNvGrpSpPr/>
          <p:nvPr/>
        </p:nvGrpSpPr>
        <p:grpSpPr>
          <a:xfrm>
            <a:off x="6995160" y="-2087105"/>
            <a:ext cx="8384488" cy="10850515"/>
            <a:chOff x="3890639" y="-2045539"/>
            <a:chExt cx="8193228" cy="10603002"/>
          </a:xfrm>
        </p:grpSpPr>
        <p:pic>
          <p:nvPicPr>
            <p:cNvPr id="61" name="Google Shape;61;p21"/>
            <p:cNvPicPr preferRelativeResize="0"/>
            <p:nvPr/>
          </p:nvPicPr>
          <p:blipFill rotWithShape="1">
            <a:blip r:embed="rId2">
              <a:alphaModFix amt="30000"/>
            </a:blip>
            <a:srcRect b="0" l="0" r="0" t="0"/>
            <a:stretch/>
          </p:blipFill>
          <p:spPr>
            <a:xfrm>
              <a:off x="3890639" y="-2045539"/>
              <a:ext cx="8193228" cy="106030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" name="Google Shape;62;p21"/>
            <p:cNvPicPr preferRelativeResize="0"/>
            <p:nvPr/>
          </p:nvPicPr>
          <p:blipFill rotWithShape="1">
            <a:blip r:embed="rId3">
              <a:alphaModFix amt="15000"/>
            </a:blip>
            <a:srcRect b="0" l="0" r="0" t="0"/>
            <a:stretch/>
          </p:blipFill>
          <p:spPr>
            <a:xfrm>
              <a:off x="5173001" y="727132"/>
              <a:ext cx="5641848" cy="493661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3" name="Google Shape;63;p21"/>
          <p:cNvSpPr txBox="1"/>
          <p:nvPr>
            <p:ph type="ctrTitle"/>
          </p:nvPr>
        </p:nvSpPr>
        <p:spPr>
          <a:xfrm>
            <a:off x="914400" y="1201106"/>
            <a:ext cx="5583936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0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Helvetica Neue"/>
              <a:buNone/>
              <a:defRPr b="0" i="0"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64" name="Google Shape;64;p21"/>
          <p:cNvGrpSpPr/>
          <p:nvPr/>
        </p:nvGrpSpPr>
        <p:grpSpPr>
          <a:xfrm>
            <a:off x="0" y="6395648"/>
            <a:ext cx="12192000" cy="470918"/>
            <a:chOff x="0" y="6395648"/>
            <a:chExt cx="12192000" cy="470918"/>
          </a:xfrm>
        </p:grpSpPr>
        <p:sp>
          <p:nvSpPr>
            <p:cNvPr id="65" name="Google Shape;65;p21"/>
            <p:cNvSpPr/>
            <p:nvPr/>
          </p:nvSpPr>
          <p:spPr>
            <a:xfrm>
              <a:off x="0" y="6400222"/>
              <a:ext cx="12192000" cy="466344"/>
            </a:xfrm>
            <a:prstGeom prst="rect">
              <a:avLst/>
            </a:prstGeom>
            <a:solidFill>
              <a:srgbClr val="8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66" name="Google Shape;66;p21"/>
            <p:cNvCxnSpPr/>
            <p:nvPr/>
          </p:nvCxnSpPr>
          <p:spPr>
            <a:xfrm>
              <a:off x="0" y="6395648"/>
              <a:ext cx="12192000" cy="0"/>
            </a:xfrm>
            <a:prstGeom prst="straightConnector1">
              <a:avLst/>
            </a:prstGeom>
            <a:noFill/>
            <a:ln cap="flat" cmpd="sng" w="9525">
              <a:solidFill>
                <a:srgbClr val="D6D6CE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67" name="Google Shape;67;p21"/>
          <p:cNvSpPr txBox="1"/>
          <p:nvPr>
            <p:ph idx="1" type="subTitle"/>
          </p:nvPr>
        </p:nvSpPr>
        <p:spPr>
          <a:xfrm>
            <a:off x="950579" y="3680781"/>
            <a:ext cx="5551823" cy="6235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b="0" i="0" sz="1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Grey Bar" showMasterSp="0">
  <p:cSld name="Title Slide Grey Bar">
    <p:bg>
      <p:bgPr>
        <a:solidFill>
          <a:schemeClr val="lt1"/>
        </a:solid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Google Shape;69;p22"/>
          <p:cNvGrpSpPr/>
          <p:nvPr/>
        </p:nvGrpSpPr>
        <p:grpSpPr>
          <a:xfrm>
            <a:off x="8311896" y="0"/>
            <a:ext cx="5773549" cy="6400800"/>
            <a:chOff x="5156004" y="0"/>
            <a:chExt cx="5773549" cy="6400800"/>
          </a:xfrm>
        </p:grpSpPr>
        <p:sp>
          <p:nvSpPr>
            <p:cNvPr id="70" name="Google Shape;70;p22"/>
            <p:cNvSpPr/>
            <p:nvPr/>
          </p:nvSpPr>
          <p:spPr>
            <a:xfrm>
              <a:off x="5303520" y="0"/>
              <a:ext cx="3840480" cy="6400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pic>
          <p:nvPicPr>
            <p:cNvPr id="71" name="Google Shape;71;p22"/>
            <p:cNvPicPr preferRelativeResize="0"/>
            <p:nvPr/>
          </p:nvPicPr>
          <p:blipFill rotWithShape="1">
            <a:blip r:embed="rId2">
              <a:alphaModFix amt="15000"/>
            </a:blip>
            <a:srcRect b="0" l="0" r="0" t="0"/>
            <a:stretch/>
          </p:blipFill>
          <p:spPr>
            <a:xfrm>
              <a:off x="5156004" y="750290"/>
              <a:ext cx="5773549" cy="505185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2" name="Google Shape;72;p22"/>
          <p:cNvSpPr txBox="1"/>
          <p:nvPr>
            <p:ph type="ctrTitle"/>
          </p:nvPr>
        </p:nvSpPr>
        <p:spPr>
          <a:xfrm>
            <a:off x="914400" y="1201106"/>
            <a:ext cx="5583936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0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Helvetica Neue"/>
              <a:buNone/>
              <a:defRPr b="0" i="0"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73" name="Google Shape;73;p22"/>
          <p:cNvGrpSpPr/>
          <p:nvPr/>
        </p:nvGrpSpPr>
        <p:grpSpPr>
          <a:xfrm>
            <a:off x="0" y="6395644"/>
            <a:ext cx="12192000" cy="470922"/>
            <a:chOff x="0" y="6395644"/>
            <a:chExt cx="12192000" cy="470922"/>
          </a:xfrm>
        </p:grpSpPr>
        <p:sp>
          <p:nvSpPr>
            <p:cNvPr id="74" name="Google Shape;74;p22"/>
            <p:cNvSpPr/>
            <p:nvPr/>
          </p:nvSpPr>
          <p:spPr>
            <a:xfrm>
              <a:off x="0" y="6400222"/>
              <a:ext cx="12192000" cy="466344"/>
            </a:xfrm>
            <a:prstGeom prst="rect">
              <a:avLst/>
            </a:prstGeom>
            <a:solidFill>
              <a:srgbClr val="8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pic>
          <p:nvPicPr>
            <p:cNvPr id="75" name="Google Shape;75;p2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703686" y="6407383"/>
              <a:ext cx="2094393" cy="4517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6" name="Google Shape;76;p2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110607" y="6395644"/>
              <a:ext cx="2088055" cy="4623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7" name="Google Shape;77;p2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763387" y="6410995"/>
              <a:ext cx="2040333" cy="450968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78" name="Google Shape;78;p22"/>
            <p:cNvCxnSpPr/>
            <p:nvPr/>
          </p:nvCxnSpPr>
          <p:spPr>
            <a:xfrm>
              <a:off x="0" y="6395648"/>
              <a:ext cx="12192000" cy="0"/>
            </a:xfrm>
            <a:prstGeom prst="straightConnector1">
              <a:avLst/>
            </a:prstGeom>
            <a:noFill/>
            <a:ln cap="flat" cmpd="sng" w="9525">
              <a:solidFill>
                <a:srgbClr val="D6D6CE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9" name="Google Shape;79;p22"/>
            <p:cNvCxnSpPr/>
            <p:nvPr/>
          </p:nvCxnSpPr>
          <p:spPr>
            <a:xfrm>
              <a:off x="2782306" y="6509932"/>
              <a:ext cx="0" cy="250701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0" name="Google Shape;80;p22"/>
            <p:cNvCxnSpPr/>
            <p:nvPr/>
          </p:nvCxnSpPr>
          <p:spPr>
            <a:xfrm>
              <a:off x="4138031" y="6509932"/>
              <a:ext cx="0" cy="250701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81" name="Google Shape;81;p22"/>
          <p:cNvSpPr txBox="1"/>
          <p:nvPr>
            <p:ph idx="1" type="subTitle"/>
          </p:nvPr>
        </p:nvSpPr>
        <p:spPr>
          <a:xfrm>
            <a:off x="950579" y="3680781"/>
            <a:ext cx="5551823" cy="6235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b="0" i="0" sz="1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Dark Greystone" showMasterSp="0">
  <p:cSld name="Title Slide Dark Greystone">
    <p:bg>
      <p:bgPr>
        <a:solidFill>
          <a:schemeClr val="dk2"/>
        </a:solid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oogle Shape;83;p23"/>
          <p:cNvGrpSpPr/>
          <p:nvPr/>
        </p:nvGrpSpPr>
        <p:grpSpPr>
          <a:xfrm>
            <a:off x="8311896" y="0"/>
            <a:ext cx="5773549" cy="6400800"/>
            <a:chOff x="5156004" y="0"/>
            <a:chExt cx="5773549" cy="6400800"/>
          </a:xfrm>
        </p:grpSpPr>
        <p:sp>
          <p:nvSpPr>
            <p:cNvPr id="84" name="Google Shape;84;p23"/>
            <p:cNvSpPr/>
            <p:nvPr/>
          </p:nvSpPr>
          <p:spPr>
            <a:xfrm>
              <a:off x="5303520" y="0"/>
              <a:ext cx="3732588" cy="6400800"/>
            </a:xfrm>
            <a:prstGeom prst="rect">
              <a:avLst/>
            </a:prstGeom>
            <a:solidFill>
              <a:srgbClr val="A6A6A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pic>
          <p:nvPicPr>
            <p:cNvPr id="85" name="Google Shape;85;p23"/>
            <p:cNvPicPr preferRelativeResize="0"/>
            <p:nvPr/>
          </p:nvPicPr>
          <p:blipFill rotWithShape="1">
            <a:blip r:embed="rId2">
              <a:alphaModFix amt="30000"/>
            </a:blip>
            <a:srcRect b="0" l="0" r="0" t="0"/>
            <a:stretch/>
          </p:blipFill>
          <p:spPr>
            <a:xfrm>
              <a:off x="5156004" y="749809"/>
              <a:ext cx="5773549" cy="505185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6" name="Google Shape;86;p23"/>
          <p:cNvSpPr txBox="1"/>
          <p:nvPr>
            <p:ph type="ctrTitle"/>
          </p:nvPr>
        </p:nvSpPr>
        <p:spPr>
          <a:xfrm>
            <a:off x="914400" y="1201106"/>
            <a:ext cx="5583936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0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Helvetica Neue"/>
              <a:buNone/>
              <a:defRPr b="0" i="0" sz="4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87" name="Google Shape;87;p23"/>
          <p:cNvGrpSpPr/>
          <p:nvPr/>
        </p:nvGrpSpPr>
        <p:grpSpPr>
          <a:xfrm>
            <a:off x="0" y="6395644"/>
            <a:ext cx="12192000" cy="470922"/>
            <a:chOff x="0" y="6395644"/>
            <a:chExt cx="12192000" cy="470922"/>
          </a:xfrm>
        </p:grpSpPr>
        <p:sp>
          <p:nvSpPr>
            <p:cNvPr id="88" name="Google Shape;88;p23"/>
            <p:cNvSpPr/>
            <p:nvPr/>
          </p:nvSpPr>
          <p:spPr>
            <a:xfrm>
              <a:off x="0" y="6400222"/>
              <a:ext cx="12192000" cy="466344"/>
            </a:xfrm>
            <a:prstGeom prst="rect">
              <a:avLst/>
            </a:prstGeom>
            <a:solidFill>
              <a:srgbClr val="8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pic>
          <p:nvPicPr>
            <p:cNvPr id="89" name="Google Shape;89;p2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703686" y="6407383"/>
              <a:ext cx="2094393" cy="4517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0" name="Google Shape;90;p2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110607" y="6395644"/>
              <a:ext cx="2088055" cy="4623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1" name="Google Shape;91;p2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763387" y="6410995"/>
              <a:ext cx="2040333" cy="450968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92" name="Google Shape;92;p23"/>
            <p:cNvCxnSpPr/>
            <p:nvPr/>
          </p:nvCxnSpPr>
          <p:spPr>
            <a:xfrm>
              <a:off x="0" y="6395648"/>
              <a:ext cx="12192000" cy="0"/>
            </a:xfrm>
            <a:prstGeom prst="straightConnector1">
              <a:avLst/>
            </a:prstGeom>
            <a:noFill/>
            <a:ln cap="flat" cmpd="sng" w="9525">
              <a:solidFill>
                <a:srgbClr val="D6D6CE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3" name="Google Shape;93;p23"/>
            <p:cNvCxnSpPr/>
            <p:nvPr/>
          </p:nvCxnSpPr>
          <p:spPr>
            <a:xfrm>
              <a:off x="2782306" y="6509932"/>
              <a:ext cx="0" cy="250701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4" name="Google Shape;94;p23"/>
            <p:cNvCxnSpPr/>
            <p:nvPr/>
          </p:nvCxnSpPr>
          <p:spPr>
            <a:xfrm>
              <a:off x="4138031" y="6509932"/>
              <a:ext cx="0" cy="250701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95" name="Google Shape;95;p23"/>
          <p:cNvSpPr txBox="1"/>
          <p:nvPr>
            <p:ph idx="1" type="subTitle"/>
          </p:nvPr>
        </p:nvSpPr>
        <p:spPr>
          <a:xfrm>
            <a:off x="950579" y="3680781"/>
            <a:ext cx="5551823" cy="6235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b="0" i="0" sz="1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Light Greystone" showMasterSp="0" type="secHead">
  <p:cSld name="SECTION_HEADER">
    <p:bg>
      <p:bgPr>
        <a:solidFill>
          <a:schemeClr val="lt2"/>
        </a:solid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4"/>
          <p:cNvSpPr txBox="1"/>
          <p:nvPr>
            <p:ph type="title"/>
          </p:nvPr>
        </p:nvSpPr>
        <p:spPr>
          <a:xfrm>
            <a:off x="831851" y="2359716"/>
            <a:ext cx="10515600" cy="258186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0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Helvetica Neue"/>
              <a:buNone/>
              <a:defRPr b="0" i="0" sz="40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24"/>
          <p:cNvSpPr txBox="1"/>
          <p:nvPr>
            <p:ph idx="1" type="body"/>
          </p:nvPr>
        </p:nvSpPr>
        <p:spPr>
          <a:xfrm>
            <a:off x="831851" y="4968566"/>
            <a:ext cx="10515600" cy="9255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b="0" i="0" sz="18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99" name="Google Shape;99;p24"/>
          <p:cNvSpPr txBox="1"/>
          <p:nvPr>
            <p:ph idx="12" type="sldNum"/>
          </p:nvPr>
        </p:nvSpPr>
        <p:spPr>
          <a:xfrm>
            <a:off x="8610601" y="6459132"/>
            <a:ext cx="343238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100" name="Google Shape;100;p24"/>
          <p:cNvGrpSpPr/>
          <p:nvPr/>
        </p:nvGrpSpPr>
        <p:grpSpPr>
          <a:xfrm>
            <a:off x="0" y="6395644"/>
            <a:ext cx="12192000" cy="470922"/>
            <a:chOff x="0" y="6395644"/>
            <a:chExt cx="12192000" cy="470922"/>
          </a:xfrm>
        </p:grpSpPr>
        <p:sp>
          <p:nvSpPr>
            <p:cNvPr id="101" name="Google Shape;101;p24"/>
            <p:cNvSpPr/>
            <p:nvPr/>
          </p:nvSpPr>
          <p:spPr>
            <a:xfrm>
              <a:off x="0" y="6400222"/>
              <a:ext cx="12192000" cy="466344"/>
            </a:xfrm>
            <a:prstGeom prst="rect">
              <a:avLst/>
            </a:prstGeom>
            <a:solidFill>
              <a:srgbClr val="8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pic>
          <p:nvPicPr>
            <p:cNvPr id="102" name="Google Shape;102;p24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703686" y="6407383"/>
              <a:ext cx="2094393" cy="4517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3" name="Google Shape;103;p2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110607" y="6395644"/>
              <a:ext cx="2088055" cy="4623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4" name="Google Shape;104;p2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763387" y="6410995"/>
              <a:ext cx="2040333" cy="450968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05" name="Google Shape;105;p24"/>
            <p:cNvCxnSpPr/>
            <p:nvPr/>
          </p:nvCxnSpPr>
          <p:spPr>
            <a:xfrm>
              <a:off x="0" y="6395648"/>
              <a:ext cx="12192000" cy="0"/>
            </a:xfrm>
            <a:prstGeom prst="straightConnector1">
              <a:avLst/>
            </a:prstGeom>
            <a:noFill/>
            <a:ln cap="flat" cmpd="sng" w="9525">
              <a:solidFill>
                <a:srgbClr val="D6D6CE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6" name="Google Shape;106;p24"/>
            <p:cNvCxnSpPr/>
            <p:nvPr/>
          </p:nvCxnSpPr>
          <p:spPr>
            <a:xfrm>
              <a:off x="2782306" y="6509932"/>
              <a:ext cx="0" cy="250701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7" name="Google Shape;107;p24"/>
            <p:cNvCxnSpPr/>
            <p:nvPr/>
          </p:nvCxnSpPr>
          <p:spPr>
            <a:xfrm>
              <a:off x="4138031" y="6509932"/>
              <a:ext cx="0" cy="250701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pic>
        <p:nvPicPr>
          <p:cNvPr id="108" name="Google Shape;108;p24"/>
          <p:cNvPicPr preferRelativeResize="0"/>
          <p:nvPr/>
        </p:nvPicPr>
        <p:blipFill rotWithShape="1">
          <a:blip r:embed="rId5">
            <a:alphaModFix amt="25000"/>
          </a:blip>
          <a:srcRect b="0" l="0" r="0" t="0"/>
          <a:stretch/>
        </p:blipFill>
        <p:spPr>
          <a:xfrm>
            <a:off x="9427464" y="0"/>
            <a:ext cx="3836416" cy="33568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21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15"/>
          <p:cNvGrpSpPr/>
          <p:nvPr/>
        </p:nvGrpSpPr>
        <p:grpSpPr>
          <a:xfrm>
            <a:off x="0" y="6395648"/>
            <a:ext cx="12192000" cy="470918"/>
            <a:chOff x="0" y="6395648"/>
            <a:chExt cx="12192000" cy="470918"/>
          </a:xfrm>
        </p:grpSpPr>
        <p:sp>
          <p:nvSpPr>
            <p:cNvPr id="11" name="Google Shape;11;p15"/>
            <p:cNvSpPr/>
            <p:nvPr/>
          </p:nvSpPr>
          <p:spPr>
            <a:xfrm>
              <a:off x="0" y="6400222"/>
              <a:ext cx="12192000" cy="466344"/>
            </a:xfrm>
            <a:prstGeom prst="rect">
              <a:avLst/>
            </a:prstGeom>
            <a:solidFill>
              <a:srgbClr val="8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" name="Google Shape;12;p15"/>
            <p:cNvCxnSpPr/>
            <p:nvPr/>
          </p:nvCxnSpPr>
          <p:spPr>
            <a:xfrm>
              <a:off x="0" y="6395648"/>
              <a:ext cx="12192000" cy="0"/>
            </a:xfrm>
            <a:prstGeom prst="straightConnector1">
              <a:avLst/>
            </a:prstGeom>
            <a:noFill/>
            <a:ln cap="flat" cmpd="sng" w="9525">
              <a:solidFill>
                <a:srgbClr val="D6D6CE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13" name="Google Shape;13;p15"/>
          <p:cNvSpPr txBox="1"/>
          <p:nvPr>
            <p:ph type="title"/>
          </p:nvPr>
        </p:nvSpPr>
        <p:spPr>
          <a:xfrm>
            <a:off x="838200" y="0"/>
            <a:ext cx="10515600" cy="1312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00000"/>
              </a:buClr>
              <a:buSzPts val="3600"/>
              <a:buFont typeface="Helvetica Neue"/>
              <a:buNone/>
              <a:defRPr b="0" i="0" sz="3600" u="none" cap="none" strike="noStrike">
                <a:solidFill>
                  <a:srgbClr val="8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5"/>
          <p:cNvSpPr txBox="1"/>
          <p:nvPr>
            <p:ph idx="1" type="body"/>
          </p:nvPr>
        </p:nvSpPr>
        <p:spPr>
          <a:xfrm>
            <a:off x="838200" y="1534136"/>
            <a:ext cx="10515600" cy="44294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indent="-3810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76767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55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00000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76767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00000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76767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00000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76767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76767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" name="Google Shape;15;p15"/>
          <p:cNvSpPr txBox="1"/>
          <p:nvPr>
            <p:ph idx="12" type="sldNum"/>
          </p:nvPr>
        </p:nvSpPr>
        <p:spPr>
          <a:xfrm>
            <a:off x="8610601" y="6459132"/>
            <a:ext cx="343238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6" name="Google Shape;16;p15"/>
          <p:cNvCxnSpPr/>
          <p:nvPr/>
        </p:nvCxnSpPr>
        <p:spPr>
          <a:xfrm>
            <a:off x="0" y="1344113"/>
            <a:ext cx="12192000" cy="0"/>
          </a:xfrm>
          <a:prstGeom prst="straightConnector1">
            <a:avLst/>
          </a:prstGeom>
          <a:noFill/>
          <a:ln cap="flat" cmpd="sng" w="38100">
            <a:solidFill>
              <a:srgbClr val="D6D6CE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jpg"/><Relationship Id="rId4" Type="http://schemas.openxmlformats.org/officeDocument/2006/relationships/image" Target="../media/image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png"/><Relationship Id="rId4" Type="http://schemas.openxmlformats.org/officeDocument/2006/relationships/image" Target="../media/image14.png"/><Relationship Id="rId5" Type="http://schemas.openxmlformats.org/officeDocument/2006/relationships/image" Target="../media/image18.png"/><Relationship Id="rId6" Type="http://schemas.openxmlformats.org/officeDocument/2006/relationships/image" Target="../media/image17.png"/><Relationship Id="rId7" Type="http://schemas.openxmlformats.org/officeDocument/2006/relationships/image" Target="../media/image2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"/>
          <p:cNvSpPr txBox="1"/>
          <p:nvPr>
            <p:ph type="ctrTitle"/>
          </p:nvPr>
        </p:nvSpPr>
        <p:spPr>
          <a:xfrm>
            <a:off x="914400" y="696036"/>
            <a:ext cx="5583936" cy="289267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Helvetica Neue"/>
              <a:buNone/>
            </a:pPr>
            <a:r>
              <a:rPr lang="en-US"/>
              <a:t>Predicting Loan Approvals 	</a:t>
            </a:r>
            <a:endParaRPr/>
          </a:p>
        </p:txBody>
      </p:sp>
      <p:sp>
        <p:nvSpPr>
          <p:cNvPr id="232" name="Google Shape;232;p1"/>
          <p:cNvSpPr txBox="1"/>
          <p:nvPr>
            <p:ph idx="1" type="subTitle"/>
          </p:nvPr>
        </p:nvSpPr>
        <p:spPr>
          <a:xfrm>
            <a:off x="950579" y="3680781"/>
            <a:ext cx="5551823" cy="7547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 fontScale="85000" lnSpcReduction="2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/>
              <a:t>Data Mining, Dr. Gizem Aydin, Winter 2024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0000"/>
              <a:buNone/>
            </a:pPr>
            <a:r>
              <a:rPr lang="en-US"/>
              <a:t>Group 6: Ariel Azria, Alex Yeager, Ashley Nicolas, Arpan Pradhan, Ce Zhang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11"/>
          <p:cNvSpPr txBox="1"/>
          <p:nvPr>
            <p:ph type="title"/>
          </p:nvPr>
        </p:nvSpPr>
        <p:spPr>
          <a:xfrm>
            <a:off x="838200" y="0"/>
            <a:ext cx="10515600" cy="1312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00000"/>
              </a:buClr>
              <a:buSzPts val="3600"/>
              <a:buFont typeface="Helvetica Neue"/>
              <a:buNone/>
            </a:pPr>
            <a:r>
              <a:rPr lang="en-US"/>
              <a:t>Suggested Next Steps</a:t>
            </a:r>
            <a:endParaRPr/>
          </a:p>
        </p:txBody>
      </p:sp>
      <p:sp>
        <p:nvSpPr>
          <p:cNvPr id="331" name="Google Shape;331;p11"/>
          <p:cNvSpPr txBox="1"/>
          <p:nvPr>
            <p:ph idx="12" type="sldNum"/>
          </p:nvPr>
        </p:nvSpPr>
        <p:spPr>
          <a:xfrm>
            <a:off x="8610601" y="6459132"/>
            <a:ext cx="343238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32" name="Google Shape;332;p11"/>
          <p:cNvSpPr txBox="1"/>
          <p:nvPr>
            <p:ph idx="1" type="body"/>
          </p:nvPr>
        </p:nvSpPr>
        <p:spPr>
          <a:xfrm>
            <a:off x="684875" y="2029625"/>
            <a:ext cx="5071500" cy="269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-330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arenR"/>
            </a:pPr>
            <a:r>
              <a:rPr lang="en-US" sz="1600"/>
              <a:t>Continue to monitor the Random Forest model as it matures to ensure bias stays out of model.</a:t>
            </a:r>
            <a:endParaRPr sz="16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1600"/>
          </a:p>
          <a:p>
            <a:pPr indent="-330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arenR"/>
            </a:pPr>
            <a:r>
              <a:rPr lang="en-US" sz="1600"/>
              <a:t>While the model scales and stabilizes as sample size increases - implement a </a:t>
            </a:r>
            <a:r>
              <a:rPr b="1" lang="en-US" sz="1600"/>
              <a:t>“grey-box”</a:t>
            </a:r>
            <a:r>
              <a:rPr lang="en-US" sz="1600"/>
              <a:t> approach aimed at additional review where the model has lower confidence.</a:t>
            </a:r>
            <a:endParaRPr sz="1600"/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1600"/>
          </a:p>
          <a:p>
            <a:pPr indent="-330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arenR"/>
            </a:pPr>
            <a:r>
              <a:rPr lang="en-US" sz="1600"/>
              <a:t>This approach allows for additional attention to “borderline” cases, while reducing manual touches around clear cases. </a:t>
            </a:r>
            <a:endParaRPr sz="16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  <p:sp>
        <p:nvSpPr>
          <p:cNvPr id="333" name="Google Shape;333;p11"/>
          <p:cNvSpPr/>
          <p:nvPr/>
        </p:nvSpPr>
        <p:spPr>
          <a:xfrm>
            <a:off x="739925" y="1552450"/>
            <a:ext cx="4952100" cy="399300"/>
          </a:xfrm>
          <a:prstGeom prst="rect">
            <a:avLst/>
          </a:prstGeom>
          <a:solidFill>
            <a:srgbClr val="EAEAEA"/>
          </a:solidFill>
          <a:ln cap="flat" cmpd="sng" w="9525">
            <a:solidFill>
              <a:srgbClr val="110E0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5025" lIns="130075" spcFirstLastPara="1" rIns="130075" wrap="square" tIns="650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Implementation</a:t>
            </a:r>
            <a:endParaRPr b="1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" name="Google Shape;334;p11"/>
          <p:cNvSpPr/>
          <p:nvPr/>
        </p:nvSpPr>
        <p:spPr>
          <a:xfrm>
            <a:off x="6556850" y="1552450"/>
            <a:ext cx="4952100" cy="399300"/>
          </a:xfrm>
          <a:prstGeom prst="rect">
            <a:avLst/>
          </a:prstGeom>
          <a:solidFill>
            <a:srgbClr val="EAEAEA"/>
          </a:solidFill>
          <a:ln cap="flat" cmpd="sng" w="9525">
            <a:solidFill>
              <a:srgbClr val="110E0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5025" lIns="130075" spcFirstLastPara="1" rIns="130075" wrap="square" tIns="650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New Products</a:t>
            </a:r>
            <a:endParaRPr b="1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5" name="Google Shape;335;p11"/>
          <p:cNvSpPr txBox="1"/>
          <p:nvPr>
            <p:ph idx="1" type="body"/>
          </p:nvPr>
        </p:nvSpPr>
        <p:spPr>
          <a:xfrm>
            <a:off x="6556850" y="2023200"/>
            <a:ext cx="4952100" cy="44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-330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-US" sz="1600"/>
              <a:t>Credit Phoenix has an inherently higher % of customers that are not credit worthy.</a:t>
            </a:r>
            <a:endParaRPr sz="1600"/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1600"/>
          </a:p>
          <a:p>
            <a:pPr indent="-330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-US" sz="1600"/>
              <a:t>Without taking on additional risk, we cannot currently serve these customers.</a:t>
            </a:r>
            <a:endParaRPr sz="1600"/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1600"/>
          </a:p>
          <a:p>
            <a:pPr indent="-330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b="1" i="1" lang="en-US" sz="1600"/>
              <a:t>Opportunity exists to increase Credit Phoenix’s addressable market via products aimed at this subset of customers…</a:t>
            </a:r>
            <a:endParaRPr b="1" i="1" sz="16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  <p:sp>
        <p:nvSpPr>
          <p:cNvPr id="336" name="Google Shape;336;p11"/>
          <p:cNvSpPr txBox="1"/>
          <p:nvPr/>
        </p:nvSpPr>
        <p:spPr>
          <a:xfrm>
            <a:off x="1116375" y="5413775"/>
            <a:ext cx="1270500" cy="544800"/>
          </a:xfrm>
          <a:prstGeom prst="rect">
            <a:avLst/>
          </a:prstGeom>
          <a:solidFill>
            <a:srgbClr val="98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Prediction Probability  </a:t>
            </a:r>
            <a:endParaRPr b="0" i="0" sz="13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337" name="Google Shape;337;p11"/>
          <p:cNvCxnSpPr/>
          <p:nvPr/>
        </p:nvCxnSpPr>
        <p:spPr>
          <a:xfrm flipH="1" rot="10800000">
            <a:off x="2386875" y="5261375"/>
            <a:ext cx="1074300" cy="2505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38" name="Google Shape;338;p11"/>
          <p:cNvCxnSpPr/>
          <p:nvPr/>
        </p:nvCxnSpPr>
        <p:spPr>
          <a:xfrm>
            <a:off x="2386875" y="5875875"/>
            <a:ext cx="1101900" cy="1842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39" name="Google Shape;339;p11"/>
          <p:cNvSpPr txBox="1"/>
          <p:nvPr/>
        </p:nvSpPr>
        <p:spPr>
          <a:xfrm>
            <a:off x="3564975" y="4897775"/>
            <a:ext cx="1270500" cy="5448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Automated Yes / No</a:t>
            </a:r>
            <a:endParaRPr b="0" i="0" sz="13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40" name="Google Shape;340;p11"/>
          <p:cNvSpPr txBox="1"/>
          <p:nvPr/>
        </p:nvSpPr>
        <p:spPr>
          <a:xfrm rot="-847151">
            <a:off x="2334599" y="4958898"/>
            <a:ext cx="1206446" cy="47803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Confidence  &gt;= threshold</a:t>
            </a:r>
            <a:endParaRPr b="0" i="0" sz="10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41" name="Google Shape;341;p11"/>
          <p:cNvSpPr txBox="1"/>
          <p:nvPr/>
        </p:nvSpPr>
        <p:spPr>
          <a:xfrm rot="442346">
            <a:off x="2334647" y="5951326"/>
            <a:ext cx="1206373" cy="47789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Confidence  &lt; threshold</a:t>
            </a:r>
            <a:endParaRPr b="0" i="0" sz="10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42" name="Google Shape;342;p11"/>
          <p:cNvSpPr txBox="1"/>
          <p:nvPr/>
        </p:nvSpPr>
        <p:spPr>
          <a:xfrm>
            <a:off x="3564975" y="5778200"/>
            <a:ext cx="1270500" cy="5448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Committee Review</a:t>
            </a:r>
            <a:endParaRPr b="0" i="0" sz="13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43" name="Google Shape;343;p11"/>
          <p:cNvSpPr/>
          <p:nvPr/>
        </p:nvSpPr>
        <p:spPr>
          <a:xfrm flipH="1" rot="10800000">
            <a:off x="8434900" y="4203875"/>
            <a:ext cx="3608100" cy="12387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rgbClr val="98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26ac564d70a_0_13"/>
          <p:cNvSpPr/>
          <p:nvPr/>
        </p:nvSpPr>
        <p:spPr>
          <a:xfrm>
            <a:off x="7134651" y="4450687"/>
            <a:ext cx="4196700" cy="1264297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rgbClr val="9800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49" name="Google Shape;349;g26ac564d70a_0_13"/>
          <p:cNvSpPr txBox="1"/>
          <p:nvPr>
            <p:ph type="title"/>
          </p:nvPr>
        </p:nvSpPr>
        <p:spPr>
          <a:xfrm>
            <a:off x="838200" y="0"/>
            <a:ext cx="10515600" cy="13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00000"/>
              </a:buClr>
              <a:buSzPts val="3600"/>
              <a:buFont typeface="Helvetica Neue"/>
              <a:buNone/>
            </a:pPr>
            <a:r>
              <a:rPr lang="en-US"/>
              <a:t>New Product Suggestion: Credit-building Debit Card</a:t>
            </a:r>
            <a:endParaRPr/>
          </a:p>
        </p:txBody>
      </p:sp>
      <p:sp>
        <p:nvSpPr>
          <p:cNvPr id="350" name="Google Shape;350;g26ac564d70a_0_13"/>
          <p:cNvSpPr txBox="1"/>
          <p:nvPr>
            <p:ph idx="12" type="sldNum"/>
          </p:nvPr>
        </p:nvSpPr>
        <p:spPr>
          <a:xfrm>
            <a:off x="8610601" y="6459132"/>
            <a:ext cx="3432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aphicFrame>
        <p:nvGraphicFramePr>
          <p:cNvPr id="351" name="Google Shape;351;g26ac564d70a_0_13"/>
          <p:cNvGraphicFramePr/>
          <p:nvPr/>
        </p:nvGraphicFramePr>
        <p:xfrm>
          <a:off x="7250476" y="454534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{09F09A1B-6315-49CE-8EEB-836ED1D2FFDF}</a:tableStyleId>
              </a:tblPr>
              <a:tblGrid>
                <a:gridCol w="3965050"/>
              </a:tblGrid>
              <a:tr h="6970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lang="en-US" sz="1600" u="none" cap="none" strike="noStrike"/>
                        <a:t>Focusing on underserved communities creates </a:t>
                      </a:r>
                      <a:r>
                        <a:rPr lang="en-US" sz="1600" u="none" cap="none" strike="noStrike"/>
                        <a:t>opportunity to increase economic prosperity </a:t>
                      </a:r>
                      <a:r>
                        <a:rPr b="0" lang="en-US" sz="1600" u="none" cap="none" strike="noStrike"/>
                        <a:t>by leveraging data-driven insights</a:t>
                      </a:r>
                      <a:endParaRPr b="0" sz="1600" u="none" cap="none" strike="noStrike"/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52" name="Google Shape;352;g26ac564d70a_0_13"/>
          <p:cNvSpPr txBox="1"/>
          <p:nvPr/>
        </p:nvSpPr>
        <p:spPr>
          <a:xfrm>
            <a:off x="7733001" y="3628778"/>
            <a:ext cx="3000000" cy="84943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76767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Business Opportunity</a:t>
            </a:r>
            <a:endParaRPr b="1" i="0" sz="2400" u="none" cap="none" strike="noStrike">
              <a:solidFill>
                <a:srgbClr val="76767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353" name="Google Shape;353;g26ac564d70a_0_13"/>
          <p:cNvCxnSpPr>
            <a:endCxn id="354" idx="2"/>
          </p:cNvCxnSpPr>
          <p:nvPr/>
        </p:nvCxnSpPr>
        <p:spPr>
          <a:xfrm>
            <a:off x="641874" y="1589975"/>
            <a:ext cx="3300" cy="23403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354" name="Google Shape;354;g26ac564d70a_0_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1998" y="3565175"/>
            <a:ext cx="386352" cy="36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g26ac564d70a_0_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1848" y="1453625"/>
            <a:ext cx="386352" cy="365100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g26ac564d70a_0_13"/>
          <p:cNvSpPr txBox="1"/>
          <p:nvPr>
            <p:ph idx="1" type="body"/>
          </p:nvPr>
        </p:nvSpPr>
        <p:spPr>
          <a:xfrm>
            <a:off x="921250" y="1529825"/>
            <a:ext cx="5541900" cy="1899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en-US" sz="1800"/>
              <a:t>Denied Applicants Consistently Have Lower Credit Scores</a:t>
            </a:r>
            <a:endParaRPr b="1" sz="1800"/>
          </a:p>
          <a:p>
            <a:pPr indent="-330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-US" sz="1600"/>
              <a:t>Competitors, such as Credit Sesame and Extra, offer a </a:t>
            </a:r>
            <a:r>
              <a:rPr b="1" lang="en-US" sz="1600"/>
              <a:t>credit-building debit card</a:t>
            </a:r>
            <a:r>
              <a:rPr lang="en-US" sz="1600"/>
              <a:t> that allows customers to build their credit</a:t>
            </a:r>
            <a:endParaRPr sz="1600"/>
          </a:p>
          <a:p>
            <a:pPr indent="-330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-US" sz="1600"/>
              <a:t>Companies do not assume any risk with this product, as all funds are debited from customers’ bank accounts</a:t>
            </a:r>
            <a:endParaRPr sz="16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1600"/>
          </a:p>
        </p:txBody>
      </p:sp>
      <p:sp>
        <p:nvSpPr>
          <p:cNvPr id="357" name="Google Shape;357;g26ac564d70a_0_13"/>
          <p:cNvSpPr txBox="1"/>
          <p:nvPr/>
        </p:nvSpPr>
        <p:spPr>
          <a:xfrm>
            <a:off x="921250" y="3604350"/>
            <a:ext cx="5136600" cy="223442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76767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Strategically Offer Credit-Building Debit Card to Customers</a:t>
            </a:r>
            <a:endParaRPr b="1" i="0" sz="1800" u="none" cap="none" strike="noStrike">
              <a:solidFill>
                <a:srgbClr val="76767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rgbClr val="76767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Created hypothetical product which increased credit scores for our denied applicants by 100 points</a:t>
            </a:r>
            <a:endParaRPr b="0" i="0" sz="1600" u="none" cap="none" strike="noStrike">
              <a:solidFill>
                <a:srgbClr val="76767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rgbClr val="76767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With Random Forest model, 20% of previously denied applicants were approved</a:t>
            </a:r>
            <a:endParaRPr b="0" i="0" sz="1600" u="none" cap="none" strike="noStrike">
              <a:solidFill>
                <a:srgbClr val="76767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rgbClr val="76767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Using a two-proportions Z-test, we found the credit score increase to be statistically significant</a:t>
            </a:r>
            <a:endParaRPr b="0" i="0" sz="1600" u="none" cap="none" strike="noStrike">
              <a:solidFill>
                <a:srgbClr val="76767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aphicFrame>
        <p:nvGraphicFramePr>
          <p:cNvPr id="358" name="Google Shape;358;g26ac564d70a_0_13"/>
          <p:cNvGraphicFramePr/>
          <p:nvPr/>
        </p:nvGraphicFramePr>
        <p:xfrm>
          <a:off x="6739224" y="1714886"/>
          <a:ext cx="3000000" cy="3000000"/>
        </p:xfrm>
        <a:graphic>
          <a:graphicData uri="http://schemas.openxmlformats.org/drawingml/2006/table">
            <a:tbl>
              <a:tblPr firstCol="1" firstRow="1">
                <a:noFill/>
                <a:tableStyleId>{09F09A1B-6315-49CE-8EEB-836ED1D2FFDF}</a:tableStyleId>
              </a:tblPr>
              <a:tblGrid>
                <a:gridCol w="1694450"/>
                <a:gridCol w="1488900"/>
                <a:gridCol w="1831300"/>
              </a:tblGrid>
              <a:tr h="5477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Denied Applicants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Approved Applicants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7457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Median Credit Score* 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30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100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sp>
        <p:nvSpPr>
          <p:cNvPr id="359" name="Google Shape;359;g26ac564d70a_0_13"/>
          <p:cNvSpPr txBox="1"/>
          <p:nvPr/>
        </p:nvSpPr>
        <p:spPr>
          <a:xfrm>
            <a:off x="480850" y="6459125"/>
            <a:ext cx="6017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1" lang="en-US" sz="11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*Values multiplied by 10 to reflect the traditional US credit score system</a:t>
            </a:r>
            <a:endParaRPr b="0" i="1" sz="11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2"/>
          <p:cNvSpPr txBox="1"/>
          <p:nvPr>
            <p:ph type="title"/>
          </p:nvPr>
        </p:nvSpPr>
        <p:spPr>
          <a:xfrm>
            <a:off x="838200" y="0"/>
            <a:ext cx="10515600" cy="13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Summary of Findings</a:t>
            </a:r>
            <a:endParaRPr/>
          </a:p>
        </p:txBody>
      </p:sp>
      <p:sp>
        <p:nvSpPr>
          <p:cNvPr id="366" name="Google Shape;366;p2"/>
          <p:cNvSpPr txBox="1"/>
          <p:nvPr>
            <p:ph idx="12" type="sldNum"/>
          </p:nvPr>
        </p:nvSpPr>
        <p:spPr>
          <a:xfrm>
            <a:off x="8610601" y="6459132"/>
            <a:ext cx="3432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367" name="Google Shape;367;p2"/>
          <p:cNvGrpSpPr/>
          <p:nvPr/>
        </p:nvGrpSpPr>
        <p:grpSpPr>
          <a:xfrm>
            <a:off x="838199" y="1582209"/>
            <a:ext cx="10806112" cy="4547129"/>
            <a:chOff x="0" y="0"/>
            <a:chExt cx="10806112" cy="4547129"/>
          </a:xfrm>
        </p:grpSpPr>
        <p:sp>
          <p:nvSpPr>
            <p:cNvPr id="368" name="Google Shape;368;p2"/>
            <p:cNvSpPr/>
            <p:nvPr/>
          </p:nvSpPr>
          <p:spPr>
            <a:xfrm>
              <a:off x="4322445" y="0"/>
              <a:ext cx="6483667" cy="1420978"/>
            </a:xfrm>
            <a:prstGeom prst="rightArrow">
              <a:avLst>
                <a:gd fmla="val 75000" name="adj1"/>
                <a:gd fmla="val 50000" name="adj2"/>
              </a:avLst>
            </a:prstGeom>
            <a:solidFill>
              <a:srgbClr val="D7CACA">
                <a:alpha val="89803"/>
              </a:srgbClr>
            </a:solidFill>
            <a:ln cap="flat" cmpd="sng" w="25400">
              <a:solidFill>
                <a:srgbClr val="D7CACA">
                  <a:alpha val="89803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2"/>
            <p:cNvSpPr txBox="1"/>
            <p:nvPr/>
          </p:nvSpPr>
          <p:spPr>
            <a:xfrm>
              <a:off x="4322445" y="177622"/>
              <a:ext cx="5950800" cy="106573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1425" lIns="11425" spcFirstLastPara="1" rIns="11425" wrap="square" tIns="11425">
              <a:noAutofit/>
            </a:bodyPr>
            <a:lstStyle/>
            <a:p>
              <a:pPr indent="-171450" lvl="1" marL="17145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Char char="•"/>
              </a:pPr>
              <a:r>
                <a:rPr b="1" i="0" lang="en-US" sz="18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Random Forest</a:t>
              </a:r>
              <a:endParaRPr/>
            </a:p>
            <a:p>
              <a:pPr indent="-171450" lvl="1" marL="171450" marR="0" rtl="0" algn="l">
                <a:lnSpc>
                  <a:spcPct val="90000"/>
                </a:lnSpc>
                <a:spcBef>
                  <a:spcPts val="27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Char char="•"/>
              </a:pPr>
              <a:r>
                <a:rPr b="0" i="0" lang="en-US" sz="18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Key Drivers: model performance, interpretability, lack of bias, scalability </a:t>
              </a:r>
              <a:endParaRPr/>
            </a:p>
          </p:txBody>
        </p:sp>
        <p:sp>
          <p:nvSpPr>
            <p:cNvPr id="370" name="Google Shape;370;p2"/>
            <p:cNvSpPr/>
            <p:nvPr/>
          </p:nvSpPr>
          <p:spPr>
            <a:xfrm>
              <a:off x="0" y="0"/>
              <a:ext cx="4322445" cy="1420978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2"/>
            <p:cNvSpPr txBox="1"/>
            <p:nvPr/>
          </p:nvSpPr>
          <p:spPr>
            <a:xfrm>
              <a:off x="69366" y="69366"/>
              <a:ext cx="4183713" cy="128224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3325" lIns="106675" spcFirstLastPara="1" rIns="106675" wrap="square" tIns="533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b="0" i="0" lang="en-US" sz="2800" u="none" cap="none" strike="noStrike">
                  <a:solidFill>
                    <a:schemeClr val="lt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Final Model Selection: Random Forest</a:t>
              </a:r>
              <a:endParaRPr/>
            </a:p>
          </p:txBody>
        </p:sp>
        <p:sp>
          <p:nvSpPr>
            <p:cNvPr id="372" name="Google Shape;372;p2"/>
            <p:cNvSpPr/>
            <p:nvPr/>
          </p:nvSpPr>
          <p:spPr>
            <a:xfrm>
              <a:off x="4322445" y="1563075"/>
              <a:ext cx="6483667" cy="1420978"/>
            </a:xfrm>
            <a:prstGeom prst="rightArrow">
              <a:avLst>
                <a:gd fmla="val 75000" name="adj1"/>
                <a:gd fmla="val 50000" name="adj2"/>
              </a:avLst>
            </a:prstGeom>
            <a:solidFill>
              <a:srgbClr val="D7CACA">
                <a:alpha val="89803"/>
              </a:srgbClr>
            </a:solidFill>
            <a:ln cap="flat" cmpd="sng" w="25400">
              <a:solidFill>
                <a:srgbClr val="D7CACA">
                  <a:alpha val="89803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2"/>
            <p:cNvSpPr txBox="1"/>
            <p:nvPr/>
          </p:nvSpPr>
          <p:spPr>
            <a:xfrm>
              <a:off x="4322445" y="1740697"/>
              <a:ext cx="5950800" cy="106573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1425" lIns="11425" spcFirstLastPara="1" rIns="11425" wrap="square" tIns="11425">
              <a:noAutofit/>
            </a:bodyPr>
            <a:lstStyle/>
            <a:p>
              <a:pPr indent="-171450" lvl="1" marL="17145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Char char="•"/>
              </a:pPr>
              <a:r>
                <a:rPr b="0" i="0" lang="en-US" sz="18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Recommended to implement the model to strike balance between manual and automated process</a:t>
              </a:r>
              <a:endParaRPr/>
            </a:p>
            <a:p>
              <a:pPr indent="-171450" lvl="1" marL="171450" marR="0" rtl="0" algn="l">
                <a:lnSpc>
                  <a:spcPct val="90000"/>
                </a:lnSpc>
                <a:spcBef>
                  <a:spcPts val="27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Char char="•"/>
              </a:pPr>
              <a:r>
                <a:rPr b="0" i="0" lang="en-US" sz="18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Process will be refined as more data become available</a:t>
              </a:r>
              <a:endParaRPr/>
            </a:p>
          </p:txBody>
        </p:sp>
        <p:sp>
          <p:nvSpPr>
            <p:cNvPr id="374" name="Google Shape;374;p2"/>
            <p:cNvSpPr/>
            <p:nvPr/>
          </p:nvSpPr>
          <p:spPr>
            <a:xfrm>
              <a:off x="0" y="1563075"/>
              <a:ext cx="4322445" cy="1420978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2"/>
            <p:cNvSpPr txBox="1"/>
            <p:nvPr/>
          </p:nvSpPr>
          <p:spPr>
            <a:xfrm>
              <a:off x="69366" y="1632441"/>
              <a:ext cx="4183713" cy="128224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3325" lIns="106675" spcFirstLastPara="1" rIns="106675" wrap="square" tIns="533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b="0" i="0" lang="en-US" sz="2800" u="none" cap="none" strike="noStrike">
                  <a:solidFill>
                    <a:schemeClr val="lt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Business Process Changes</a:t>
              </a:r>
              <a:endParaRPr/>
            </a:p>
          </p:txBody>
        </p:sp>
        <p:sp>
          <p:nvSpPr>
            <p:cNvPr id="376" name="Google Shape;376;p2"/>
            <p:cNvSpPr/>
            <p:nvPr/>
          </p:nvSpPr>
          <p:spPr>
            <a:xfrm>
              <a:off x="4322445" y="3126151"/>
              <a:ext cx="6483667" cy="1420978"/>
            </a:xfrm>
            <a:prstGeom prst="rightArrow">
              <a:avLst>
                <a:gd fmla="val 75000" name="adj1"/>
                <a:gd fmla="val 50000" name="adj2"/>
              </a:avLst>
            </a:prstGeom>
            <a:solidFill>
              <a:srgbClr val="D7CACA">
                <a:alpha val="89803"/>
              </a:srgbClr>
            </a:solidFill>
            <a:ln cap="flat" cmpd="sng" w="25400">
              <a:solidFill>
                <a:srgbClr val="D7CACA">
                  <a:alpha val="89803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2"/>
            <p:cNvSpPr txBox="1"/>
            <p:nvPr/>
          </p:nvSpPr>
          <p:spPr>
            <a:xfrm>
              <a:off x="4322445" y="3303773"/>
              <a:ext cx="5950800" cy="106573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1425" lIns="11425" spcFirstLastPara="1" rIns="11425" wrap="square" tIns="11425">
              <a:noAutofit/>
            </a:bodyPr>
            <a:lstStyle/>
            <a:p>
              <a:pPr indent="-57150" lvl="1" marL="17145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-171450" lvl="1" marL="171450" marR="0" rtl="0" algn="l">
                <a:lnSpc>
                  <a:spcPct val="90000"/>
                </a:lnSpc>
                <a:spcBef>
                  <a:spcPts val="27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Char char="•"/>
              </a:pPr>
              <a:r>
                <a:rPr b="0" i="0" lang="en-US" sz="18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Potential to create </a:t>
              </a:r>
              <a:r>
                <a:rPr b="1" i="0" lang="en-US" sz="18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credit-building debit card</a:t>
              </a:r>
              <a:endPara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-171450" lvl="1" marL="171450" marR="0" rtl="0" algn="l">
                <a:lnSpc>
                  <a:spcPct val="90000"/>
                </a:lnSpc>
                <a:spcBef>
                  <a:spcPts val="27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Char char="•"/>
              </a:pPr>
              <a:r>
                <a:rPr b="0" i="0" lang="en-US" sz="18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Would help expand market for services</a:t>
              </a:r>
              <a:endPara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78" name="Google Shape;378;p2"/>
            <p:cNvSpPr/>
            <p:nvPr/>
          </p:nvSpPr>
          <p:spPr>
            <a:xfrm>
              <a:off x="0" y="3126151"/>
              <a:ext cx="4322445" cy="1420978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2"/>
            <p:cNvSpPr txBox="1"/>
            <p:nvPr/>
          </p:nvSpPr>
          <p:spPr>
            <a:xfrm>
              <a:off x="69366" y="3195517"/>
              <a:ext cx="4183713" cy="128224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3325" lIns="106675" spcFirstLastPara="1" rIns="106675" wrap="square" tIns="533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b="0" i="0" lang="en-US" sz="2800" u="none" cap="none" strike="noStrike">
                  <a:solidFill>
                    <a:schemeClr val="lt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New Product Potential</a:t>
              </a:r>
              <a:endParaRPr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13"/>
          <p:cNvSpPr txBox="1"/>
          <p:nvPr>
            <p:ph type="ctrTitle"/>
          </p:nvPr>
        </p:nvSpPr>
        <p:spPr>
          <a:xfrm>
            <a:off x="914400" y="1201106"/>
            <a:ext cx="5583936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Helvetica Neue"/>
              <a:buNone/>
            </a:pPr>
            <a:r>
              <a:rPr lang="en-US"/>
              <a:t>Appendix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14"/>
          <p:cNvSpPr txBox="1"/>
          <p:nvPr>
            <p:ph type="title"/>
          </p:nvPr>
        </p:nvSpPr>
        <p:spPr>
          <a:xfrm>
            <a:off x="838200" y="0"/>
            <a:ext cx="10515600" cy="1312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00000"/>
              </a:buClr>
              <a:buSzPts val="3600"/>
              <a:buFont typeface="Helvetica Neue"/>
              <a:buNone/>
            </a:pPr>
            <a:r>
              <a:rPr lang="en-US"/>
              <a:t>Hyperparameter Tuning and Cross-Validation</a:t>
            </a:r>
            <a:endParaRPr/>
          </a:p>
        </p:txBody>
      </p:sp>
      <p:sp>
        <p:nvSpPr>
          <p:cNvPr id="390" name="Google Shape;390;p14"/>
          <p:cNvSpPr txBox="1"/>
          <p:nvPr>
            <p:ph idx="12" type="sldNum"/>
          </p:nvPr>
        </p:nvSpPr>
        <p:spPr>
          <a:xfrm>
            <a:off x="8610601" y="6459132"/>
            <a:ext cx="343238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aphicFrame>
        <p:nvGraphicFramePr>
          <p:cNvPr id="391" name="Google Shape;391;p14"/>
          <p:cNvGraphicFramePr/>
          <p:nvPr/>
        </p:nvGraphicFramePr>
        <p:xfrm>
          <a:off x="838200" y="144686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{55F201A9-48CA-4FB1-90A4-3FCDC8C0D3CE}</a:tableStyleId>
              </a:tblPr>
              <a:tblGrid>
                <a:gridCol w="2220450"/>
                <a:gridCol w="2168450"/>
                <a:gridCol w="3268650"/>
                <a:gridCol w="3268650"/>
              </a:tblGrid>
              <a:tr h="2776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 sz="1400" u="none" cap="none" strike="noStrike">
                          <a:solidFill>
                            <a:schemeClr val="lt1"/>
                          </a:solidFill>
                        </a:rPr>
                        <a:t>Model</a:t>
                      </a:r>
                      <a:endParaRPr b="1" i="0" sz="14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5025" marB="65025" marR="159150" marL="1591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 sz="1400" u="none" cap="none" strike="noStrike">
                          <a:solidFill>
                            <a:schemeClr val="lt1"/>
                          </a:solidFill>
                        </a:rPr>
                        <a:t>Tuning Method</a:t>
                      </a:r>
                      <a:endParaRPr b="1" sz="14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5025" marB="65025" marR="159150" marL="1591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0000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 sz="1400" u="none" cap="none" strike="noStrike">
                          <a:solidFill>
                            <a:schemeClr val="lt1"/>
                          </a:solidFill>
                        </a:rPr>
                        <a:t>Final Hyperparameters</a:t>
                      </a:r>
                      <a:endParaRPr b="1" i="0" sz="14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5025" marB="65025" marR="159150" marL="1591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0000"/>
                    </a:solidFill>
                  </a:tcPr>
                </a:tc>
                <a:tc hMerge="1"/>
              </a:tr>
              <a:tr h="6225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US" sz="1400" u="none" cap="none" strike="noStrike">
                          <a:solidFill>
                            <a:schemeClr val="dk1"/>
                          </a:solidFill>
                        </a:rPr>
                        <a:t>Logistic Regression</a:t>
                      </a:r>
                      <a:endParaRPr b="1" sz="14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65025" marB="65025" marR="159150" marL="1591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 row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600"/>
                        <a:buFont typeface="Arial"/>
                        <a:buNone/>
                      </a:pPr>
                      <a:r>
                        <a:rPr b="0" lang="en-US" sz="1400" u="none" cap="none" strike="noStrike">
                          <a:solidFill>
                            <a:schemeClr val="dk1"/>
                          </a:solidFill>
                        </a:rPr>
                        <a:t>GridSearchCV, 5 folds</a:t>
                      </a:r>
                      <a:endParaRPr b="0" sz="14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65025" marB="65025" marR="159150" marL="1591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600"/>
                        <a:buFont typeface="Arial"/>
                        <a:buNone/>
                      </a:pPr>
                      <a:r>
                        <a:rPr b="0" lang="en-US" sz="1400" u="none" cap="none" strike="noStrike">
                          <a:solidFill>
                            <a:schemeClr val="dk1"/>
                          </a:solidFill>
                        </a:rPr>
                        <a:t>C: 1</a:t>
                      </a:r>
                      <a:endParaRPr sz="1400" u="none" cap="none" strike="noStrike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600"/>
                        <a:buFont typeface="Arial"/>
                        <a:buNone/>
                      </a:pPr>
                      <a:r>
                        <a:rPr b="0" lang="en-US" sz="1400" u="none" cap="none" strike="noStrike">
                          <a:solidFill>
                            <a:schemeClr val="dk1"/>
                          </a:solidFill>
                        </a:rPr>
                        <a:t>Penalty: L2</a:t>
                      </a:r>
                      <a:endParaRPr sz="1400" u="none" cap="none" strike="noStrike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600"/>
                        <a:buFont typeface="Arial"/>
                        <a:buNone/>
                      </a:pPr>
                      <a:r>
                        <a:rPr b="0" lang="en-US" sz="1400" u="none" cap="none" strike="noStrike">
                          <a:solidFill>
                            <a:schemeClr val="dk1"/>
                          </a:solidFill>
                        </a:rPr>
                        <a:t>Solver: Liblinear</a:t>
                      </a:r>
                      <a:endParaRPr b="0" sz="14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65025" marB="65025" marR="159150" marL="1591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 hMerge="1"/>
              </a:tr>
              <a:tr h="4501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US" sz="1400" u="none" cap="none" strike="noStrike">
                          <a:solidFill>
                            <a:schemeClr val="dk1"/>
                          </a:solidFill>
                        </a:rPr>
                        <a:t>Decision Tree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65025" marB="65025" marR="159150" marL="1591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 v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600"/>
                        <a:buFont typeface="Arial"/>
                        <a:buNone/>
                      </a:pPr>
                      <a:r>
                        <a:rPr b="0" lang="en-US" sz="1400" u="none" cap="none" strike="noStrike">
                          <a:solidFill>
                            <a:schemeClr val="dk1"/>
                          </a:solidFill>
                        </a:rPr>
                        <a:t>Entropy</a:t>
                      </a:r>
                      <a:endParaRPr sz="1400" u="none" cap="none" strike="noStrike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600"/>
                        <a:buFont typeface="Arial"/>
                        <a:buNone/>
                      </a:pPr>
                      <a:r>
                        <a:rPr b="0" lang="en-US" sz="1400" u="none" cap="none" strike="noStrike">
                          <a:solidFill>
                            <a:schemeClr val="dk1"/>
                          </a:solidFill>
                        </a:rPr>
                        <a:t>Max depth = 5</a:t>
                      </a:r>
                      <a:endParaRPr sz="1400" u="none" cap="none" strike="noStrike"/>
                    </a:p>
                  </a:txBody>
                  <a:tcPr marT="65025" marB="65025" marR="159150" marL="1591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 hMerge="1"/>
              </a:tr>
              <a:tr h="4501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US" sz="1400" u="none" cap="none" strike="noStrike">
                          <a:solidFill>
                            <a:schemeClr val="dk1"/>
                          </a:solidFill>
                        </a:rPr>
                        <a:t>Neural Network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65025" marB="65025" marR="159150" marL="1591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 v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600"/>
                        <a:buFont typeface="Arial"/>
                        <a:buNone/>
                      </a:pPr>
                      <a:r>
                        <a:rPr b="0" lang="en-US" sz="1400" u="none" cap="none" strike="noStrike">
                          <a:solidFill>
                            <a:schemeClr val="dk1"/>
                          </a:solidFill>
                        </a:rPr>
                        <a:t>Number of layers: 5</a:t>
                      </a:r>
                      <a:endParaRPr sz="1400" u="none" cap="none" strike="noStrike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600"/>
                        <a:buFont typeface="Arial"/>
                        <a:buNone/>
                      </a:pPr>
                      <a:r>
                        <a:rPr b="0" lang="en-US" sz="1400" u="none" cap="none" strike="noStrike">
                          <a:solidFill>
                            <a:schemeClr val="dk1"/>
                          </a:solidFill>
                        </a:rPr>
                        <a:t>32 units in each layer</a:t>
                      </a:r>
                      <a:endParaRPr b="0" sz="14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65025" marB="65025" marR="159150" marL="1591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 hMerge="1"/>
              </a:tr>
              <a:tr h="9675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 sz="1400" u="none" cap="none" strike="noStrike">
                          <a:solidFill>
                            <a:schemeClr val="dk1"/>
                          </a:solidFill>
                        </a:rPr>
                        <a:t>Random Forest</a:t>
                      </a:r>
                      <a:endParaRPr b="1" sz="14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65025" marB="65025" marR="159150" marL="1591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 v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0" lang="en-US" sz="1400" u="none" cap="none" strike="noStrike">
                          <a:solidFill>
                            <a:schemeClr val="dk1"/>
                          </a:solidFill>
                        </a:rPr>
                        <a:t>Bootstrap: true</a:t>
                      </a:r>
                      <a:endParaRPr sz="1400" u="none" cap="none" strike="noStrike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0" lang="en-US" sz="1400" u="none" cap="none" strike="noStrike">
                          <a:solidFill>
                            <a:schemeClr val="dk1"/>
                          </a:solidFill>
                        </a:rPr>
                        <a:t>Max depth: 5</a:t>
                      </a:r>
                      <a:endParaRPr sz="1400" u="none" cap="none" strike="noStrike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0" lang="en-US" sz="1400" u="none" cap="none" strike="noStrike">
                          <a:solidFill>
                            <a:schemeClr val="dk1"/>
                          </a:solidFill>
                        </a:rPr>
                        <a:t>Min samples leaf: 1</a:t>
                      </a:r>
                      <a:endParaRPr sz="1400" u="none" cap="none" strike="noStrike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0" lang="en-US" sz="1400" u="none" cap="none" strike="noStrike">
                          <a:solidFill>
                            <a:schemeClr val="dk1"/>
                          </a:solidFill>
                        </a:rPr>
                        <a:t>Min samples split: 4</a:t>
                      </a:r>
                      <a:endParaRPr sz="1400" u="none" cap="none" strike="noStrike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0" lang="en-US" sz="1400" u="none" cap="none" strike="noStrike">
                          <a:solidFill>
                            <a:schemeClr val="dk1"/>
                          </a:solidFill>
                        </a:rPr>
                        <a:t>n estimators: </a:t>
                      </a:r>
                      <a:endParaRPr sz="1400" u="none" cap="none" strike="noStrike"/>
                    </a:p>
                  </a:txBody>
                  <a:tcPr marT="65025" marB="65025" marR="159150" marL="1591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 hMerge="1"/>
              </a:tr>
              <a:tr h="13125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 sz="1400" u="none" cap="none" strike="noStrike">
                          <a:solidFill>
                            <a:schemeClr val="dk1"/>
                          </a:solidFill>
                        </a:rPr>
                        <a:t>XGBoost</a:t>
                      </a:r>
                      <a:endParaRPr b="1" sz="14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65025" marB="65025" marR="159150" marL="1591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0" lang="en-US" sz="1400" u="none" cap="none" strike="noStrike">
                          <a:solidFill>
                            <a:schemeClr val="dk1"/>
                          </a:solidFill>
                        </a:rPr>
                        <a:t>RandomizedSearchCV</a:t>
                      </a:r>
                      <a:endParaRPr b="0" sz="14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65025" marB="65025" marR="159150" marL="1591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600"/>
                        <a:buFont typeface="Arial"/>
                        <a:buNone/>
                      </a:pPr>
                      <a:r>
                        <a:rPr b="0" lang="en-US" sz="1400" u="none" cap="none" strike="noStrike">
                          <a:solidFill>
                            <a:schemeClr val="dk1"/>
                          </a:solidFill>
                        </a:rPr>
                        <a:t>Alpha: ~47.36</a:t>
                      </a:r>
                      <a:endParaRPr sz="1400" u="none" cap="none" strike="noStrike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600"/>
                        <a:buFont typeface="Arial"/>
                        <a:buNone/>
                      </a:pPr>
                      <a:r>
                        <a:rPr b="0" lang="en-US" sz="1400" u="none" cap="none" strike="noStrike">
                          <a:solidFill>
                            <a:schemeClr val="dk1"/>
                          </a:solidFill>
                        </a:rPr>
                        <a:t>Gamma: 0 </a:t>
                      </a:r>
                      <a:endParaRPr sz="1400" u="none" cap="none" strike="noStrike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600"/>
                        <a:buFont typeface="Arial"/>
                        <a:buNone/>
                      </a:pPr>
                      <a:r>
                        <a:rPr b="0" lang="en-US" sz="1400" u="none" cap="none" strike="noStrike">
                          <a:solidFill>
                            <a:schemeClr val="dk1"/>
                          </a:solidFill>
                        </a:rPr>
                        <a:t>Learning rate: ~0.1558</a:t>
                      </a:r>
                      <a:endParaRPr sz="1400" u="none" cap="none" strike="noStrike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600"/>
                        <a:buFont typeface="Arial"/>
                        <a:buNone/>
                      </a:pPr>
                      <a:r>
                        <a:rPr b="0" lang="en-US" sz="1400" u="none" cap="none" strike="noStrike">
                          <a:solidFill>
                            <a:schemeClr val="dk1"/>
                          </a:solidFill>
                        </a:rPr>
                        <a:t>Max depth: 8</a:t>
                      </a:r>
                      <a:endParaRPr sz="1400" u="none" cap="none" strike="noStrike"/>
                    </a:p>
                  </a:txBody>
                  <a:tcPr marT="65025" marB="65025" marR="159150" marL="1591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600"/>
                        <a:buFont typeface="Arial"/>
                        <a:buNone/>
                      </a:pPr>
                      <a:r>
                        <a:rPr b="0" lang="en-US" sz="1400" u="none" cap="none" strike="noStrike">
                          <a:solidFill>
                            <a:schemeClr val="dk1"/>
                          </a:solidFill>
                        </a:rPr>
                        <a:t>Min child weight: 1</a:t>
                      </a:r>
                      <a:endParaRPr sz="1400" u="none" cap="none" strike="noStrike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600"/>
                        <a:buFont typeface="Arial"/>
                        <a:buNone/>
                      </a:pPr>
                      <a:r>
                        <a:rPr b="0" lang="en-US" sz="1400" u="none" cap="none" strike="noStrike">
                          <a:solidFill>
                            <a:schemeClr val="dk1"/>
                          </a:solidFill>
                        </a:rPr>
                        <a:t> number estimators: 84</a:t>
                      </a:r>
                      <a:endParaRPr sz="1400" u="none" cap="none" strike="noStrike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600"/>
                        <a:buFont typeface="Arial"/>
                        <a:buNone/>
                      </a:pPr>
                      <a:r>
                        <a:rPr b="0" lang="en-US" sz="1400" u="none" cap="none" strike="noStrike">
                          <a:solidFill>
                            <a:schemeClr val="dk1"/>
                          </a:solidFill>
                        </a:rPr>
                        <a:t>Scale pos weight: 1</a:t>
                      </a:r>
                      <a:endParaRPr sz="1400" u="none" cap="none" strike="noStrike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b="0" sz="14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65025" marB="65025" marR="159150" marL="1591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g26ab32b6104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94523" y="3565175"/>
            <a:ext cx="386352" cy="365100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g26ab32b6104_0_0"/>
          <p:cNvSpPr/>
          <p:nvPr/>
        </p:nvSpPr>
        <p:spPr>
          <a:xfrm>
            <a:off x="7086625" y="3930275"/>
            <a:ext cx="4636200" cy="20646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rgbClr val="9800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39" name="Google Shape;239;g26ab32b6104_0_0"/>
          <p:cNvSpPr txBox="1"/>
          <p:nvPr>
            <p:ph type="title"/>
          </p:nvPr>
        </p:nvSpPr>
        <p:spPr>
          <a:xfrm>
            <a:off x="838200" y="0"/>
            <a:ext cx="10515600" cy="13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00000"/>
              </a:buClr>
              <a:buSzPts val="3600"/>
              <a:buFont typeface="Helvetica Neue"/>
              <a:buNone/>
            </a:pPr>
            <a:r>
              <a:rPr lang="en-US"/>
              <a:t>Business Problem: Automated Loan Approval System</a:t>
            </a:r>
            <a:endParaRPr/>
          </a:p>
        </p:txBody>
      </p:sp>
      <p:sp>
        <p:nvSpPr>
          <p:cNvPr id="240" name="Google Shape;240;g26ab32b6104_0_0"/>
          <p:cNvSpPr txBox="1"/>
          <p:nvPr>
            <p:ph idx="12" type="sldNum"/>
          </p:nvPr>
        </p:nvSpPr>
        <p:spPr>
          <a:xfrm>
            <a:off x="8610601" y="6459132"/>
            <a:ext cx="3432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41" name="Google Shape;241;g26ab32b6104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09350" y="1529825"/>
            <a:ext cx="1896650" cy="202150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42" name="Google Shape;242;g26ab32b6104_0_0"/>
          <p:cNvGraphicFramePr/>
          <p:nvPr/>
        </p:nvGraphicFramePr>
        <p:xfrm>
          <a:off x="7191475" y="408216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{09F09A1B-6315-49CE-8EEB-836ED1D2FFDF}</a:tableStyleId>
              </a:tblPr>
              <a:tblGrid>
                <a:gridCol w="382900"/>
                <a:gridCol w="3965050"/>
              </a:tblGrid>
              <a:tr h="5827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 sz="1400" u="none" cap="none" strike="noStrike">
                          <a:solidFill>
                            <a:schemeClr val="dk1"/>
                          </a:solidFill>
                        </a:rPr>
                        <a:t>1)</a:t>
                      </a:r>
                      <a:endParaRPr b="1" sz="14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0" lang="en-US" sz="1400" u="none" cap="none" strike="noStrike"/>
                        <a:t>Utilize </a:t>
                      </a:r>
                      <a:r>
                        <a:rPr lang="en-US" sz="1400" u="none" cap="none" strike="noStrike"/>
                        <a:t>machine learning</a:t>
                      </a:r>
                      <a:r>
                        <a:rPr b="0" lang="en-US" sz="1400" u="none" cap="none" strike="noStrike"/>
                        <a:t> to </a:t>
                      </a:r>
                      <a:r>
                        <a:rPr b="0" lang="en-US" sz="1400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streamline the </a:t>
                      </a:r>
                      <a:r>
                        <a:rPr lang="en-US" sz="1400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lending approval</a:t>
                      </a:r>
                      <a:r>
                        <a:rPr b="0" lang="en-US" sz="1400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process.</a:t>
                      </a:r>
                      <a:endParaRPr b="0" sz="1400" u="none" cap="none" strike="noStrike"/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805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 sz="1400" u="none" cap="none" strike="noStrike"/>
                        <a:t>2)</a:t>
                      </a:r>
                      <a:endParaRPr b="1" sz="1400" u="none" cap="none" strike="noStrike"/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Ensure model performs accurately and </a:t>
                      </a:r>
                      <a:r>
                        <a:rPr b="1" lang="en-US" sz="1400" u="none" cap="none" strike="noStrike"/>
                        <a:t>avoids bias</a:t>
                      </a:r>
                      <a:r>
                        <a:rPr lang="en-US" sz="1400" u="none" cap="none" strike="noStrike"/>
                        <a:t> towards protected classes.</a:t>
                      </a:r>
                      <a:endParaRPr sz="1800" u="none" cap="none" strike="noStrike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827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 sz="1400" u="none" cap="none" strike="noStrike"/>
                        <a:t>3)</a:t>
                      </a:r>
                      <a:endParaRPr b="1" sz="1400" u="none" cap="none" strike="noStrike"/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Understand factors in decision to extend credit to applicants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43" name="Google Shape;243;g26ab32b6104_0_0"/>
          <p:cNvSpPr txBox="1"/>
          <p:nvPr/>
        </p:nvSpPr>
        <p:spPr>
          <a:xfrm>
            <a:off x="8009350" y="3549275"/>
            <a:ext cx="3000000" cy="4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76767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Target Outcomes</a:t>
            </a:r>
            <a:endParaRPr b="1" i="0" sz="1800" u="none" cap="none" strike="noStrike">
              <a:solidFill>
                <a:srgbClr val="76767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244" name="Google Shape;244;g26ab32b6104_0_0"/>
          <p:cNvCxnSpPr>
            <a:endCxn id="245" idx="2"/>
          </p:cNvCxnSpPr>
          <p:nvPr/>
        </p:nvCxnSpPr>
        <p:spPr>
          <a:xfrm>
            <a:off x="641874" y="1589975"/>
            <a:ext cx="3300" cy="23403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45" name="Google Shape;245;g26ab32b6104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1998" y="3565175"/>
            <a:ext cx="386352" cy="36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g26ab32b6104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1848" y="1453625"/>
            <a:ext cx="386352" cy="365100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g26ab32b6104_0_0"/>
          <p:cNvSpPr txBox="1"/>
          <p:nvPr>
            <p:ph idx="1" type="body"/>
          </p:nvPr>
        </p:nvSpPr>
        <p:spPr>
          <a:xfrm>
            <a:off x="921250" y="1529825"/>
            <a:ext cx="5541900" cy="1899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en-US" sz="1800"/>
              <a:t>Key Stakeholders</a:t>
            </a:r>
            <a:endParaRPr b="1" sz="1800"/>
          </a:p>
          <a:p>
            <a:pPr indent="-330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-US" sz="1600"/>
              <a:t>Credit Phoenix is a small start-up that offers loans to underserved communities in Chicagoland.</a:t>
            </a:r>
            <a:endParaRPr sz="16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1600"/>
          </a:p>
          <a:p>
            <a:pPr indent="-330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-US" sz="1600"/>
              <a:t>As the new data science team for Credit Phoenix, we have been tasked with reviewing key data sources and internal processes. </a:t>
            </a:r>
            <a:endParaRPr sz="16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1600"/>
          </a:p>
        </p:txBody>
      </p:sp>
      <p:cxnSp>
        <p:nvCxnSpPr>
          <p:cNvPr id="248" name="Google Shape;248;g26ab32b6104_0_0"/>
          <p:cNvCxnSpPr/>
          <p:nvPr/>
        </p:nvCxnSpPr>
        <p:spPr>
          <a:xfrm rot="10800000">
            <a:off x="641775" y="3913625"/>
            <a:ext cx="6464100" cy="24900"/>
          </a:xfrm>
          <a:prstGeom prst="straightConnector1">
            <a:avLst/>
          </a:prstGeom>
          <a:noFill/>
          <a:ln cap="flat" cmpd="sng" w="28575">
            <a:solidFill>
              <a:srgbClr val="980000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249" name="Google Shape;249;g26ab32b6104_0_0"/>
          <p:cNvSpPr txBox="1"/>
          <p:nvPr/>
        </p:nvSpPr>
        <p:spPr>
          <a:xfrm>
            <a:off x="921250" y="3604350"/>
            <a:ext cx="5244900" cy="2207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76767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Strategic Considerations</a:t>
            </a:r>
            <a:endParaRPr b="1" i="0" sz="1800" u="none" cap="none" strike="noStrike">
              <a:solidFill>
                <a:srgbClr val="76767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rgbClr val="76767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As a new market entrant, Credit Phoenix is seeking to </a:t>
            </a:r>
            <a:r>
              <a:rPr b="1" i="0" lang="en-US" sz="1600" u="none" cap="none" strike="noStrike">
                <a:solidFill>
                  <a:srgbClr val="76767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eliminate manual processes</a:t>
            </a:r>
            <a:r>
              <a:rPr b="0" i="0" lang="en-US" sz="1600" u="none" cap="none" strike="noStrike">
                <a:solidFill>
                  <a:srgbClr val="76767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to scale to meet demand, and compete against larger competitors.</a:t>
            </a:r>
            <a:endParaRPr b="0" i="0" sz="1600" u="none" cap="none" strike="noStrike">
              <a:solidFill>
                <a:srgbClr val="76767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76767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rgbClr val="76767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Our focus on underserved communities creates additional challenges - but also opportunity to build proprietary processes based on data.</a:t>
            </a:r>
            <a:endParaRPr b="0" i="0" sz="1600" u="none" cap="none" strike="noStrike">
              <a:solidFill>
                <a:srgbClr val="76767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4"/>
          <p:cNvSpPr txBox="1"/>
          <p:nvPr>
            <p:ph type="title"/>
          </p:nvPr>
        </p:nvSpPr>
        <p:spPr>
          <a:xfrm>
            <a:off x="838200" y="0"/>
            <a:ext cx="10515600" cy="1312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00000"/>
              </a:buClr>
              <a:buSzPts val="3600"/>
              <a:buFont typeface="Helvetica Neue"/>
              <a:buNone/>
            </a:pPr>
            <a:r>
              <a:rPr lang="en-US"/>
              <a:t>Team</a:t>
            </a:r>
            <a:endParaRPr/>
          </a:p>
        </p:txBody>
      </p:sp>
      <p:sp>
        <p:nvSpPr>
          <p:cNvPr id="255" name="Google Shape;255;p4"/>
          <p:cNvSpPr txBox="1"/>
          <p:nvPr>
            <p:ph idx="12" type="sldNum"/>
          </p:nvPr>
        </p:nvSpPr>
        <p:spPr>
          <a:xfrm>
            <a:off x="8610601" y="6459132"/>
            <a:ext cx="343238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56" name="Google Shape;256;p4"/>
          <p:cNvSpPr/>
          <p:nvPr/>
        </p:nvSpPr>
        <p:spPr>
          <a:xfrm>
            <a:off x="4628239" y="4015280"/>
            <a:ext cx="1422613" cy="1819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Google Shape;257;p4"/>
          <p:cNvSpPr/>
          <p:nvPr/>
        </p:nvSpPr>
        <p:spPr>
          <a:xfrm>
            <a:off x="1037230" y="3891085"/>
            <a:ext cx="1419947" cy="6277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11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Ariel Azria, 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Financial Business Analyst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8" name="Google Shape;258;p4"/>
          <p:cNvPicPr preferRelativeResize="0"/>
          <p:nvPr/>
        </p:nvPicPr>
        <p:blipFill rotWithShape="1">
          <a:blip r:embed="rId3">
            <a:alphaModFix/>
          </a:blip>
          <a:srcRect b="5742" l="8130" r="3779" t="4947"/>
          <a:stretch/>
        </p:blipFill>
        <p:spPr>
          <a:xfrm>
            <a:off x="5570171" y="2291148"/>
            <a:ext cx="1482031" cy="137355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59" name="Google Shape;259;p4"/>
          <p:cNvPicPr preferRelativeResize="0"/>
          <p:nvPr/>
        </p:nvPicPr>
        <p:blipFill rotWithShape="1">
          <a:blip r:embed="rId4">
            <a:alphaModFix/>
          </a:blip>
          <a:srcRect b="2297" l="7589" r="4966" t="3148"/>
          <a:stretch/>
        </p:blipFill>
        <p:spPr>
          <a:xfrm>
            <a:off x="1056518" y="2289669"/>
            <a:ext cx="1480127" cy="1375029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60" name="Google Shape;260;p4"/>
          <p:cNvPicPr preferRelativeResize="0"/>
          <p:nvPr/>
        </p:nvPicPr>
        <p:blipFill rotWithShape="1">
          <a:blip r:embed="rId5">
            <a:alphaModFix/>
          </a:blip>
          <a:srcRect b="10474" l="15303" r="7824" t="5258"/>
          <a:stretch/>
        </p:blipFill>
        <p:spPr>
          <a:xfrm>
            <a:off x="3313344" y="2318677"/>
            <a:ext cx="1480127" cy="1375029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61" name="Google Shape;261;p4"/>
          <p:cNvPicPr preferRelativeResize="0"/>
          <p:nvPr/>
        </p:nvPicPr>
        <p:blipFill rotWithShape="1">
          <a:blip r:embed="rId6">
            <a:alphaModFix/>
          </a:blip>
          <a:srcRect b="13576" l="22656" r="17892" t="20132"/>
          <a:stretch/>
        </p:blipFill>
        <p:spPr>
          <a:xfrm>
            <a:off x="7635085" y="2318677"/>
            <a:ext cx="1480127" cy="1375029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62" name="Google Shape;262;p4"/>
          <p:cNvPicPr preferRelativeResize="0"/>
          <p:nvPr/>
        </p:nvPicPr>
        <p:blipFill rotWithShape="1">
          <a:blip r:embed="rId7">
            <a:alphaModFix/>
          </a:blip>
          <a:srcRect b="15503" l="14193" r="14191" t="5945"/>
          <a:stretch/>
        </p:blipFill>
        <p:spPr>
          <a:xfrm>
            <a:off x="9698095" y="2289668"/>
            <a:ext cx="1480127" cy="1375029"/>
          </a:xfrm>
          <a:prstGeom prst="ellipse">
            <a:avLst/>
          </a:prstGeom>
          <a:noFill/>
          <a:ln>
            <a:noFill/>
          </a:ln>
        </p:spPr>
      </p:pic>
      <p:sp>
        <p:nvSpPr>
          <p:cNvPr id="263" name="Google Shape;263;p4"/>
          <p:cNvSpPr/>
          <p:nvPr/>
        </p:nvSpPr>
        <p:spPr>
          <a:xfrm>
            <a:off x="5570171" y="3891085"/>
            <a:ext cx="1419947" cy="6277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11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Alex Yeager,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Lending Product Manager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" name="Google Shape;264;p4"/>
          <p:cNvSpPr/>
          <p:nvPr/>
        </p:nvSpPr>
        <p:spPr>
          <a:xfrm>
            <a:off x="9728186" y="3891085"/>
            <a:ext cx="1419947" cy="6277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11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Ashley Nicolas,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Chief Data Scientist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5" name="Google Shape;265;p4"/>
          <p:cNvSpPr/>
          <p:nvPr/>
        </p:nvSpPr>
        <p:spPr>
          <a:xfrm>
            <a:off x="3343433" y="3891085"/>
            <a:ext cx="1419947" cy="6277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11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Arpan Pradhan,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Scientist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" name="Google Shape;266;p4"/>
          <p:cNvSpPr/>
          <p:nvPr/>
        </p:nvSpPr>
        <p:spPr>
          <a:xfrm>
            <a:off x="7665174" y="3891085"/>
            <a:ext cx="1419947" cy="6277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11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Ce Zhang,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MLOps Specialist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5"/>
          <p:cNvSpPr txBox="1"/>
          <p:nvPr>
            <p:ph type="title"/>
          </p:nvPr>
        </p:nvSpPr>
        <p:spPr>
          <a:xfrm>
            <a:off x="838200" y="0"/>
            <a:ext cx="10515600" cy="1312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00000"/>
              </a:buClr>
              <a:buSzPts val="3600"/>
              <a:buFont typeface="Helvetica Neue"/>
              <a:buNone/>
            </a:pPr>
            <a:r>
              <a:rPr lang="en-US"/>
              <a:t>Credit Loan Approval Final Data: Visualization</a:t>
            </a:r>
            <a:endParaRPr/>
          </a:p>
        </p:txBody>
      </p:sp>
      <p:sp>
        <p:nvSpPr>
          <p:cNvPr id="272" name="Google Shape;272;p5"/>
          <p:cNvSpPr txBox="1"/>
          <p:nvPr>
            <p:ph idx="12" type="sldNum"/>
          </p:nvPr>
        </p:nvSpPr>
        <p:spPr>
          <a:xfrm>
            <a:off x="8610601" y="6459132"/>
            <a:ext cx="343238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73" name="Google Shape;273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20203" y="1482532"/>
            <a:ext cx="7351594" cy="48068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6"/>
          <p:cNvSpPr txBox="1"/>
          <p:nvPr>
            <p:ph type="title"/>
          </p:nvPr>
        </p:nvSpPr>
        <p:spPr>
          <a:xfrm>
            <a:off x="838200" y="0"/>
            <a:ext cx="10515600" cy="1312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00000"/>
              </a:buClr>
              <a:buSzPts val="3600"/>
              <a:buFont typeface="Helvetica Neue"/>
              <a:buNone/>
            </a:pPr>
            <a:r>
              <a:rPr lang="en-US"/>
              <a:t>How we cleaned the data (1/2)</a:t>
            </a:r>
            <a:endParaRPr/>
          </a:p>
        </p:txBody>
      </p:sp>
      <p:sp>
        <p:nvSpPr>
          <p:cNvPr id="279" name="Google Shape;279;p6"/>
          <p:cNvSpPr txBox="1"/>
          <p:nvPr>
            <p:ph idx="1" type="body"/>
          </p:nvPr>
        </p:nvSpPr>
        <p:spPr>
          <a:xfrm>
            <a:off x="838200" y="1534136"/>
            <a:ext cx="11204788" cy="44294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en-US"/>
              <a:t>Preliminary Steps: 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Renamed columns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Removed NAs using median/mode imputation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Scaled using StandardScaler from sklearn</a:t>
            </a:r>
            <a:endParaRPr sz="20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r>
              <a:rPr b="1" lang="en-US"/>
              <a:t>Legal Considerations: 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Credit Phoenix cannot make decisions on the basis of protected characteristics, so we removed the following columns: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Age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Gender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Citizen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Ethnicity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Driver’s License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Zip Code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  <p:sp>
        <p:nvSpPr>
          <p:cNvPr id="280" name="Google Shape;280;p6"/>
          <p:cNvSpPr txBox="1"/>
          <p:nvPr>
            <p:ph idx="12" type="sldNum"/>
          </p:nvPr>
        </p:nvSpPr>
        <p:spPr>
          <a:xfrm>
            <a:off x="8610601" y="6459132"/>
            <a:ext cx="343238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7"/>
          <p:cNvSpPr txBox="1"/>
          <p:nvPr>
            <p:ph type="title"/>
          </p:nvPr>
        </p:nvSpPr>
        <p:spPr>
          <a:xfrm>
            <a:off x="838200" y="0"/>
            <a:ext cx="10515600" cy="1312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00000"/>
              </a:buClr>
              <a:buSzPts val="3600"/>
              <a:buFont typeface="Helvetica Neue"/>
              <a:buNone/>
            </a:pPr>
            <a:r>
              <a:rPr lang="en-US"/>
              <a:t>How we cleaned the data (2/2)</a:t>
            </a:r>
            <a:endParaRPr/>
          </a:p>
        </p:txBody>
      </p:sp>
      <p:sp>
        <p:nvSpPr>
          <p:cNvPr id="286" name="Google Shape;286;p7"/>
          <p:cNvSpPr txBox="1"/>
          <p:nvPr>
            <p:ph idx="1" type="body"/>
          </p:nvPr>
        </p:nvSpPr>
        <p:spPr>
          <a:xfrm>
            <a:off x="838200" y="1534135"/>
            <a:ext cx="11204788" cy="44435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en-US"/>
              <a:t>Correlation Plots: 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Plotted all variables against each other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No high correlations (&gt;0.70), except 0.98 between “Married” and “Bank Customer” 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Removed “Married”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r>
              <a:rPr b="1" lang="en-US"/>
              <a:t>Test/Train Split: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690 rows, 9 columns (including response)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80/20 test/train split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Stratified the samples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  <p:sp>
        <p:nvSpPr>
          <p:cNvPr id="287" name="Google Shape;287;p7"/>
          <p:cNvSpPr txBox="1"/>
          <p:nvPr>
            <p:ph idx="12" type="sldNum"/>
          </p:nvPr>
        </p:nvSpPr>
        <p:spPr>
          <a:xfrm>
            <a:off x="8610601" y="6459132"/>
            <a:ext cx="343238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88" name="Google Shape;288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42223" y="2748825"/>
            <a:ext cx="4111577" cy="36284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8"/>
          <p:cNvSpPr txBox="1"/>
          <p:nvPr>
            <p:ph type="title"/>
          </p:nvPr>
        </p:nvSpPr>
        <p:spPr>
          <a:xfrm>
            <a:off x="838200" y="0"/>
            <a:ext cx="10515600" cy="13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00000"/>
              </a:buClr>
              <a:buSzPts val="3600"/>
              <a:buFont typeface="Helvetica Neue"/>
              <a:buNone/>
            </a:pPr>
            <a:r>
              <a:rPr lang="en-US"/>
              <a:t>Model Results: Random Forest and XGBoost are Promising</a:t>
            </a:r>
            <a:endParaRPr/>
          </a:p>
        </p:txBody>
      </p:sp>
      <p:sp>
        <p:nvSpPr>
          <p:cNvPr id="294" name="Google Shape;294;p8"/>
          <p:cNvSpPr txBox="1"/>
          <p:nvPr>
            <p:ph idx="12" type="sldNum"/>
          </p:nvPr>
        </p:nvSpPr>
        <p:spPr>
          <a:xfrm>
            <a:off x="8610601" y="6459132"/>
            <a:ext cx="343238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aphicFrame>
        <p:nvGraphicFramePr>
          <p:cNvPr id="295" name="Google Shape;295;p8"/>
          <p:cNvGraphicFramePr/>
          <p:nvPr/>
        </p:nvGraphicFramePr>
        <p:xfrm>
          <a:off x="838200" y="149079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{55F201A9-48CA-4FB1-90A4-3FCDC8C0D3CE}</a:tableStyleId>
              </a:tblPr>
              <a:tblGrid>
                <a:gridCol w="1562100"/>
                <a:gridCol w="1758675"/>
                <a:gridCol w="1633600"/>
                <a:gridCol w="1687150"/>
                <a:gridCol w="1267250"/>
                <a:gridCol w="1374475"/>
                <a:gridCol w="1651425"/>
              </a:tblGrid>
              <a:tr h="3936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t/>
                      </a:r>
                      <a:endParaRPr b="1" i="0" sz="15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5025" marB="65025" marR="159150" marL="1591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 sz="1500" u="none" cap="none" strike="noStrike">
                          <a:solidFill>
                            <a:schemeClr val="lt1"/>
                          </a:solidFill>
                        </a:rPr>
                        <a:t>Business Requirements</a:t>
                      </a:r>
                      <a:endParaRPr b="1" sz="15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65025" marB="65025" marR="159150" marL="1591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0000"/>
                    </a:solidFill>
                  </a:tcPr>
                </a:tc>
                <a:tc hMerge="1"/>
                <a:tc grid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 sz="1500" u="none" cap="none" strike="noStrike">
                          <a:solidFill>
                            <a:schemeClr val="lt1"/>
                          </a:solidFill>
                        </a:rPr>
                        <a:t>Technical Considerations</a:t>
                      </a:r>
                      <a:endParaRPr b="1" i="0" sz="15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5025" marB="65025" marR="159150" marL="1591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0000"/>
                    </a:solidFill>
                  </a:tcPr>
                </a:tc>
                <a:tc hMerge="1"/>
                <a:tc hMerge="1"/>
                <a:tc row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 sz="1500" u="none" cap="none" strike="noStrike">
                          <a:solidFill>
                            <a:schemeClr val="lt1"/>
                          </a:solidFill>
                        </a:rPr>
                        <a:t>Verdict</a:t>
                      </a:r>
                      <a:endParaRPr b="1" sz="15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65025" marB="65025" marR="159150" marL="1591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0000"/>
                    </a:solidFill>
                  </a:tcPr>
                </a:tc>
              </a:tr>
              <a:tr h="5867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 sz="1500" u="none" cap="none" strike="noStrike">
                          <a:solidFill>
                            <a:schemeClr val="lt1"/>
                          </a:solidFill>
                        </a:rPr>
                        <a:t>Model</a:t>
                      </a:r>
                      <a:endParaRPr b="1" i="0" sz="15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5025" marB="65025" marR="159150" marL="1591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 sz="1500" u="none" cap="none" strike="noStrike">
                          <a:solidFill>
                            <a:schemeClr val="lt1"/>
                          </a:solidFill>
                        </a:rPr>
                        <a:t>Interpretability</a:t>
                      </a:r>
                      <a:endParaRPr b="1" sz="15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5025" marB="65025" marR="159150" marL="1591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 sz="1500" u="none" cap="none" strike="noStrike">
                          <a:solidFill>
                            <a:schemeClr val="lt1"/>
                          </a:solidFill>
                        </a:rPr>
                        <a:t>Easy to Prove Fairness?</a:t>
                      </a:r>
                      <a:endParaRPr b="1" i="0" sz="15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5025" marB="65025" marR="159150" marL="1591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 sz="1500" u="none" cap="none" strike="noStrike">
                          <a:solidFill>
                            <a:schemeClr val="lt1"/>
                          </a:solidFill>
                        </a:rPr>
                        <a:t>Model Engineering</a:t>
                      </a:r>
                      <a:endParaRPr b="1" i="0" sz="15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5025" marB="65025" marR="159150" marL="1591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 sz="1500" u="none" cap="none" strike="noStrike">
                          <a:solidFill>
                            <a:schemeClr val="lt1"/>
                          </a:solidFill>
                        </a:rPr>
                        <a:t>Train Accuracy</a:t>
                      </a:r>
                      <a:endParaRPr b="1" i="0" sz="15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5025" marB="65025" marR="159150" marL="1591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 sz="1500" u="none" cap="none" strike="noStrike">
                          <a:solidFill>
                            <a:schemeClr val="lt1"/>
                          </a:solidFill>
                        </a:rPr>
                        <a:t>Test Accuracy</a:t>
                      </a:r>
                      <a:endParaRPr b="1" i="0" sz="15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5025" marB="65025" marR="159150" marL="1591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0000"/>
                    </a:solidFill>
                  </a:tcPr>
                </a:tc>
                <a:tc vMerge="1"/>
              </a:tr>
              <a:tr h="5867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US" sz="1500" u="none" cap="none" strike="noStrike">
                          <a:solidFill>
                            <a:schemeClr val="dk1"/>
                          </a:solidFill>
                        </a:rPr>
                        <a:t>Logistic Regression</a:t>
                      </a:r>
                      <a:endParaRPr b="1"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65025" marB="65025" marR="159150" marL="1591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US" sz="1500" u="none" cap="none" strike="noStrike">
                          <a:solidFill>
                            <a:srgbClr val="38761D"/>
                          </a:solidFill>
                        </a:rPr>
                        <a:t>✓</a:t>
                      </a:r>
                      <a:endParaRPr b="1" sz="1500" u="none" cap="none" strike="noStrike">
                        <a:solidFill>
                          <a:srgbClr val="38761D"/>
                        </a:solidFill>
                      </a:endParaRPr>
                    </a:p>
                  </a:txBody>
                  <a:tcPr marT="65025" marB="65025" marR="159150" marL="1591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US" sz="1500" u="none" cap="none" strike="noStrike">
                          <a:solidFill>
                            <a:srgbClr val="38761D"/>
                          </a:solidFill>
                        </a:rPr>
                        <a:t>✓</a:t>
                      </a:r>
                      <a:endParaRPr b="1" sz="1500" u="none" cap="none" strike="noStrike">
                        <a:solidFill>
                          <a:srgbClr val="38761D"/>
                        </a:solidFill>
                      </a:endParaRPr>
                    </a:p>
                  </a:txBody>
                  <a:tcPr marT="65025" marB="65025" marR="159150" marL="1591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en-US" sz="15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GridSearchCV</a:t>
                      </a:r>
                      <a:endParaRPr sz="15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5025" marB="65025" marR="159150" marL="1591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en-US" sz="15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86.8</a:t>
                      </a:r>
                      <a:endParaRPr sz="15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5025" marB="65025" marR="159150" marL="1591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5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87.7</a:t>
                      </a:r>
                      <a:endParaRPr sz="15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5025" marB="65025" marR="159150" marL="1591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en-US" sz="15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Possible underfit</a:t>
                      </a:r>
                      <a:endParaRPr sz="15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5025" marB="65025" marR="159150" marL="1591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</a:tr>
              <a:tr h="5867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US" sz="1500" u="none" cap="none" strike="noStrike">
                          <a:solidFill>
                            <a:schemeClr val="dk1"/>
                          </a:solidFill>
                        </a:rPr>
                        <a:t>Decision Tree</a:t>
                      </a:r>
                      <a:endParaRPr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65025" marB="65025" marR="159150" marL="1591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US" sz="1500" u="none" cap="none" strike="noStrike">
                          <a:solidFill>
                            <a:srgbClr val="38761D"/>
                          </a:solidFill>
                        </a:rPr>
                        <a:t>✓</a:t>
                      </a:r>
                      <a:endParaRPr b="1" sz="1500" u="none" cap="none" strike="noStrike">
                        <a:solidFill>
                          <a:srgbClr val="38761D"/>
                        </a:solidFill>
                      </a:endParaRPr>
                    </a:p>
                  </a:txBody>
                  <a:tcPr marT="65025" marB="65025" marR="159150" marL="1591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US" sz="1500" u="none" cap="none" strike="noStrike">
                          <a:solidFill>
                            <a:srgbClr val="F1C232"/>
                          </a:solidFill>
                        </a:rPr>
                        <a:t>–</a:t>
                      </a:r>
                      <a:endParaRPr b="1" sz="1500" u="none" cap="none" strike="noStrike">
                        <a:solidFill>
                          <a:srgbClr val="F1C232"/>
                        </a:solidFill>
                      </a:endParaRPr>
                    </a:p>
                  </a:txBody>
                  <a:tcPr marT="65025" marB="65025" marR="159150" marL="1591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en-US" sz="15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Pruning, GridSearchCV</a:t>
                      </a:r>
                      <a:endParaRPr sz="15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5025" marB="65025" marR="159150" marL="1591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en-US" sz="15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88.9</a:t>
                      </a:r>
                      <a:endParaRPr sz="15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5025" marB="65025" marR="159150" marL="1591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5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84.8</a:t>
                      </a:r>
                      <a:endParaRPr sz="15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5025" marB="65025" marR="159150" marL="1591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en-US" sz="15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Overfitting likely</a:t>
                      </a:r>
                      <a:endParaRPr sz="15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5025" marB="65025" marR="159150" marL="1591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</a:tr>
              <a:tr h="5867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US" sz="1500" u="none" cap="none" strike="noStrike">
                          <a:solidFill>
                            <a:schemeClr val="dk1"/>
                          </a:solidFill>
                        </a:rPr>
                        <a:t>Neural Network</a:t>
                      </a:r>
                      <a:endParaRPr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65025" marB="65025" marR="159150" marL="1591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US" sz="1500" u="none" cap="none" strike="noStrike">
                          <a:solidFill>
                            <a:srgbClr val="990000"/>
                          </a:solidFill>
                        </a:rPr>
                        <a:t>✗</a:t>
                      </a:r>
                      <a:endParaRPr b="1" sz="1500" u="none" cap="none" strike="noStrike">
                        <a:solidFill>
                          <a:srgbClr val="990000"/>
                        </a:solidFill>
                      </a:endParaRPr>
                    </a:p>
                  </a:txBody>
                  <a:tcPr marT="65025" marB="65025" marR="159150" marL="1591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US" sz="1500" u="none" cap="none" strike="noStrike">
                          <a:solidFill>
                            <a:srgbClr val="990000"/>
                          </a:solidFill>
                        </a:rPr>
                        <a:t>✗</a:t>
                      </a:r>
                      <a:endParaRPr b="1" sz="1500" u="none" cap="none" strike="noStrike">
                        <a:solidFill>
                          <a:srgbClr val="990000"/>
                        </a:solidFill>
                      </a:endParaRPr>
                    </a:p>
                  </a:txBody>
                  <a:tcPr marT="65025" marB="65025" marR="159150" marL="1591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en-US" sz="15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ReLu, 10 neurons</a:t>
                      </a:r>
                      <a:endParaRPr sz="15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5025" marB="65025" marR="159150" marL="1591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en-US" sz="15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89.9</a:t>
                      </a:r>
                      <a:endParaRPr sz="15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5025" marB="65025" marR="159150" marL="1591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5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87.7</a:t>
                      </a:r>
                      <a:endParaRPr sz="15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5025" marB="65025" marR="159150" marL="1591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en-US" sz="15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Unsuitable for business needs</a:t>
                      </a:r>
                      <a:endParaRPr sz="15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5025" marB="65025" marR="159150" marL="1591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</a:tr>
              <a:tr h="8115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 sz="1500" u="none" cap="none" strike="noStrike">
                          <a:solidFill>
                            <a:schemeClr val="dk1"/>
                          </a:solidFill>
                        </a:rPr>
                        <a:t>Random Forest</a:t>
                      </a:r>
                      <a:endParaRPr b="1"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65025" marB="65025" marR="159150" marL="1591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US" sz="1500" u="none" cap="none" strike="noStrike">
                          <a:solidFill>
                            <a:srgbClr val="38761D"/>
                          </a:solidFill>
                        </a:rPr>
                        <a:t>✓</a:t>
                      </a:r>
                      <a:endParaRPr b="1" sz="1500" u="none" cap="none" strike="noStrike">
                        <a:solidFill>
                          <a:srgbClr val="990000"/>
                        </a:solidFill>
                      </a:endParaRPr>
                    </a:p>
                  </a:txBody>
                  <a:tcPr marT="65025" marB="65025" marR="159150" marL="1591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500" u="none" cap="none" strike="noStrike">
                          <a:solidFill>
                            <a:srgbClr val="F1C232"/>
                          </a:solidFill>
                        </a:rPr>
                        <a:t>–</a:t>
                      </a:r>
                      <a:endParaRPr b="1" sz="1500" u="none" cap="none" strike="noStrike">
                        <a:solidFill>
                          <a:srgbClr val="F1C232"/>
                        </a:solidFill>
                      </a:endParaRPr>
                    </a:p>
                  </a:txBody>
                  <a:tcPr marT="65025" marB="65025" marR="159150" marL="1591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en-US" sz="15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GridSearchCV, bootstrapping, max depth = 5</a:t>
                      </a:r>
                      <a:endParaRPr sz="15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5025" marB="65025" marR="159150" marL="1591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en-US" sz="15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89.9</a:t>
                      </a:r>
                      <a:endParaRPr sz="15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5025" marB="65025" marR="159150" marL="1591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en-US" sz="15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88.9</a:t>
                      </a:r>
                      <a:endParaRPr sz="15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5025" marB="65025" marR="159150" marL="1591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en-US" sz="15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Further consideration required</a:t>
                      </a:r>
                      <a:endParaRPr sz="15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5025" marB="65025" marR="159150" marL="1591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</a:tr>
              <a:tr h="9251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 sz="1500" u="none" cap="none" strike="noStrike">
                          <a:solidFill>
                            <a:schemeClr val="dk1"/>
                          </a:solidFill>
                        </a:rPr>
                        <a:t>XGBoost*</a:t>
                      </a:r>
                      <a:endParaRPr b="1"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65025" marB="65025" marR="159150" marL="1591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500" u="none" cap="none" strike="noStrike">
                          <a:solidFill>
                            <a:srgbClr val="F1C232"/>
                          </a:solidFill>
                        </a:rPr>
                        <a:t>–</a:t>
                      </a:r>
                      <a:endParaRPr b="1" sz="1500" u="none" cap="none" strike="noStrike">
                        <a:solidFill>
                          <a:srgbClr val="F1C232"/>
                        </a:solidFill>
                      </a:endParaRPr>
                    </a:p>
                  </a:txBody>
                  <a:tcPr marT="65025" marB="65025" marR="159150" marL="1591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US" sz="1500" u="none" cap="none" strike="noStrike">
                          <a:solidFill>
                            <a:srgbClr val="990000"/>
                          </a:solidFill>
                        </a:rPr>
                        <a:t>✗</a:t>
                      </a:r>
                      <a:endParaRPr b="1" sz="1500" u="none" cap="none" strike="noStrike">
                        <a:solidFill>
                          <a:srgbClr val="990000"/>
                        </a:solidFill>
                      </a:endParaRPr>
                    </a:p>
                  </a:txBody>
                  <a:tcPr marT="65025" marB="65025" marR="159150" marL="1591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en-US" sz="15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Randomized Search, L1 penalty</a:t>
                      </a:r>
                      <a:endParaRPr sz="15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5025" marB="65025" marR="159150" marL="1591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en-US" sz="15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85.3</a:t>
                      </a:r>
                      <a:endParaRPr sz="15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5025" marB="65025" marR="159150" marL="1591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en-US" sz="15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86.23</a:t>
                      </a:r>
                      <a:endParaRPr sz="15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5025" marB="65025" marR="159150" marL="1591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en-US" sz="15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Underfit? Further study needed</a:t>
                      </a:r>
                      <a:endParaRPr sz="15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5025" marB="65025" marR="159150" marL="1591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  <p:sp>
        <p:nvSpPr>
          <p:cNvPr id="296" name="Google Shape;296;p8"/>
          <p:cNvSpPr/>
          <p:nvPr/>
        </p:nvSpPr>
        <p:spPr>
          <a:xfrm>
            <a:off x="838200" y="4260475"/>
            <a:ext cx="10934700" cy="1672500"/>
          </a:xfrm>
          <a:prstGeom prst="rect">
            <a:avLst/>
          </a:prstGeom>
          <a:noFill/>
          <a:ln cap="flat" cmpd="sng" w="28575">
            <a:solidFill>
              <a:srgbClr val="110E0E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65025" lIns="130075" spcFirstLastPara="1" rIns="130075" wrap="square" tIns="650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" name="Google Shape;297;p8"/>
          <p:cNvSpPr txBox="1"/>
          <p:nvPr/>
        </p:nvSpPr>
        <p:spPr>
          <a:xfrm>
            <a:off x="4583250" y="5968025"/>
            <a:ext cx="7266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1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Random Forest and XGBoost were early candidates for further study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" name="Google Shape;298;p8"/>
          <p:cNvSpPr/>
          <p:nvPr/>
        </p:nvSpPr>
        <p:spPr>
          <a:xfrm>
            <a:off x="-115800" y="6372480"/>
            <a:ext cx="11469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5025" lIns="130075" spcFirstLastPara="1" rIns="130075" wrap="square" tIns="650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b="0" i="1" lang="en-US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*Although initial performance and business use case were not as strong as other models, team was intrigued by efficiency and scalability</a:t>
            </a:r>
            <a:endParaRPr b="0" i="1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9"/>
          <p:cNvSpPr txBox="1"/>
          <p:nvPr>
            <p:ph type="title"/>
          </p:nvPr>
        </p:nvSpPr>
        <p:spPr>
          <a:xfrm>
            <a:off x="838200" y="0"/>
            <a:ext cx="10515600" cy="1312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00000"/>
              </a:buClr>
              <a:buSzPts val="3600"/>
              <a:buFont typeface="Helvetica Neue"/>
              <a:buNone/>
            </a:pPr>
            <a:r>
              <a:rPr lang="en-US"/>
              <a:t>Model Selection (1/2): Random Forest – better performance</a:t>
            </a:r>
            <a:endParaRPr/>
          </a:p>
        </p:txBody>
      </p:sp>
      <p:sp>
        <p:nvSpPr>
          <p:cNvPr id="304" name="Google Shape;304;p9"/>
          <p:cNvSpPr txBox="1"/>
          <p:nvPr>
            <p:ph idx="12" type="sldNum"/>
          </p:nvPr>
        </p:nvSpPr>
        <p:spPr>
          <a:xfrm>
            <a:off x="8610601" y="6459132"/>
            <a:ext cx="343238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305" name="Google Shape;305;p9"/>
          <p:cNvCxnSpPr/>
          <p:nvPr/>
        </p:nvCxnSpPr>
        <p:spPr>
          <a:xfrm>
            <a:off x="5971291" y="2119223"/>
            <a:ext cx="0" cy="4039800"/>
          </a:xfrm>
          <a:prstGeom prst="straightConnector1">
            <a:avLst/>
          </a:prstGeom>
          <a:noFill/>
          <a:ln cap="flat" cmpd="sng" w="9525">
            <a:solidFill>
              <a:srgbClr val="110E0E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306" name="Google Shape;306;p9"/>
          <p:cNvSpPr/>
          <p:nvPr/>
        </p:nvSpPr>
        <p:spPr>
          <a:xfrm>
            <a:off x="6780294" y="1719923"/>
            <a:ext cx="4447243" cy="399300"/>
          </a:xfrm>
          <a:prstGeom prst="rect">
            <a:avLst/>
          </a:prstGeom>
          <a:solidFill>
            <a:srgbClr val="EAEAEA"/>
          </a:solidFill>
          <a:ln cap="flat" cmpd="sng" w="9525">
            <a:solidFill>
              <a:srgbClr val="110E0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5025" lIns="130075" spcFirstLastPara="1" rIns="130075" wrap="square" tIns="650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Random Forest</a:t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07" name="Google Shape;307;p9"/>
          <p:cNvGraphicFramePr/>
          <p:nvPr/>
        </p:nvGraphicFramePr>
        <p:xfrm>
          <a:off x="6780295" y="2542901"/>
          <a:ext cx="3000000" cy="3000000"/>
        </p:xfrm>
        <a:graphic>
          <a:graphicData uri="http://schemas.openxmlformats.org/drawingml/2006/table">
            <a:tbl>
              <a:tblPr firstCol="1" firstRow="1">
                <a:noFill/>
                <a:tableStyleId>{09F09A1B-6315-49CE-8EEB-836ED1D2FFDF}</a:tableStyleId>
              </a:tblPr>
              <a:tblGrid>
                <a:gridCol w="1210750"/>
                <a:gridCol w="1612400"/>
                <a:gridCol w="1624075"/>
              </a:tblGrid>
              <a:tr h="6716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Predicted: 0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Predicted: 1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6568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Actual: 0 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TN: 81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FP: 11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6568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Actual: 1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FN: 12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TP: 103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graphicFrame>
        <p:nvGraphicFramePr>
          <p:cNvPr id="308" name="Google Shape;308;p9"/>
          <p:cNvGraphicFramePr/>
          <p:nvPr/>
        </p:nvGraphicFramePr>
        <p:xfrm>
          <a:off x="6780294" y="4852480"/>
          <a:ext cx="3000000" cy="3000000"/>
        </p:xfrm>
        <a:graphic>
          <a:graphicData uri="http://schemas.openxmlformats.org/drawingml/2006/table">
            <a:tbl>
              <a:tblPr bandRow="1" firstCol="1">
                <a:noFill/>
                <a:tableStyleId>{09F09A1B-6315-49CE-8EEB-836ED1D2FFDF}</a:tableStyleId>
              </a:tblPr>
              <a:tblGrid>
                <a:gridCol w="1008025"/>
                <a:gridCol w="1241950"/>
              </a:tblGrid>
              <a:tr h="4184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Accuracy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88.89%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4184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Precision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90.35%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4184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Recall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89.57%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sp>
        <p:nvSpPr>
          <p:cNvPr id="309" name="Google Shape;309;p9"/>
          <p:cNvSpPr/>
          <p:nvPr/>
        </p:nvSpPr>
        <p:spPr>
          <a:xfrm>
            <a:off x="672923" y="1725046"/>
            <a:ext cx="4447243" cy="399300"/>
          </a:xfrm>
          <a:prstGeom prst="rect">
            <a:avLst/>
          </a:prstGeom>
          <a:solidFill>
            <a:srgbClr val="EAEAEA"/>
          </a:solidFill>
          <a:ln cap="flat" cmpd="sng" w="9525">
            <a:solidFill>
              <a:srgbClr val="110E0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5025" lIns="130075" spcFirstLastPara="1" rIns="130075" wrap="square" tIns="650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XGBoost</a:t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10" name="Google Shape;310;p9"/>
          <p:cNvGraphicFramePr/>
          <p:nvPr/>
        </p:nvGraphicFramePr>
        <p:xfrm>
          <a:off x="672924" y="2548024"/>
          <a:ext cx="3000000" cy="3000000"/>
        </p:xfrm>
        <a:graphic>
          <a:graphicData uri="http://schemas.openxmlformats.org/drawingml/2006/table">
            <a:tbl>
              <a:tblPr firstCol="1" firstRow="1">
                <a:noFill/>
                <a:tableStyleId>{09F09A1B-6315-49CE-8EEB-836ED1D2FFDF}</a:tableStyleId>
              </a:tblPr>
              <a:tblGrid>
                <a:gridCol w="1210750"/>
                <a:gridCol w="1612400"/>
                <a:gridCol w="1624075"/>
              </a:tblGrid>
              <a:tr h="6716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Predicted: 0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Predicted: 1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6568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Actual: 0 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TN: 58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FP: 3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6568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Actual: 1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FN: 16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TP: 61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graphicFrame>
        <p:nvGraphicFramePr>
          <p:cNvPr id="311" name="Google Shape;311;p9"/>
          <p:cNvGraphicFramePr/>
          <p:nvPr/>
        </p:nvGraphicFramePr>
        <p:xfrm>
          <a:off x="672923" y="4868979"/>
          <a:ext cx="3000000" cy="3000000"/>
        </p:xfrm>
        <a:graphic>
          <a:graphicData uri="http://schemas.openxmlformats.org/drawingml/2006/table">
            <a:tbl>
              <a:tblPr bandRow="1" firstCol="1">
                <a:noFill/>
                <a:tableStyleId>{09F09A1B-6315-49CE-8EEB-836ED1D2FFDF}</a:tableStyleId>
              </a:tblPr>
              <a:tblGrid>
                <a:gridCol w="1008025"/>
                <a:gridCol w="1241950"/>
              </a:tblGrid>
              <a:tr h="4184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Accuracy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86.23%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4184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Precision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95.31%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4184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Recall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79.22%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sp>
        <p:nvSpPr>
          <p:cNvPr id="312" name="Google Shape;312;p9"/>
          <p:cNvSpPr txBox="1"/>
          <p:nvPr/>
        </p:nvSpPr>
        <p:spPr>
          <a:xfrm>
            <a:off x="6780294" y="2182295"/>
            <a:ext cx="610737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1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Test Set Metrics for Random Forest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" name="Google Shape;313;p9"/>
          <p:cNvSpPr txBox="1"/>
          <p:nvPr/>
        </p:nvSpPr>
        <p:spPr>
          <a:xfrm>
            <a:off x="672923" y="2182296"/>
            <a:ext cx="610737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1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Test Set Metrics for XGBoost</a:t>
            </a:r>
            <a:endParaRPr b="0" i="1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" name="Google Shape;314;p9"/>
          <p:cNvSpPr/>
          <p:nvPr/>
        </p:nvSpPr>
        <p:spPr>
          <a:xfrm>
            <a:off x="6603150" y="4717488"/>
            <a:ext cx="2618100" cy="1549800"/>
          </a:xfrm>
          <a:prstGeom prst="rect">
            <a:avLst/>
          </a:prstGeom>
          <a:noFill/>
          <a:ln cap="flat" cmpd="sng" w="28575">
            <a:solidFill>
              <a:srgbClr val="110E0E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65025" lIns="130075" spcFirstLastPara="1" rIns="130075" wrap="square" tIns="650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9"/>
          <p:cNvSpPr txBox="1"/>
          <p:nvPr/>
        </p:nvSpPr>
        <p:spPr>
          <a:xfrm>
            <a:off x="9372397" y="4717500"/>
            <a:ext cx="2670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i="1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Random Forest performs better on accuracy a</a:t>
            </a:r>
            <a:r>
              <a:rPr b="1" i="1" lang="en-US">
                <a:solidFill>
                  <a:schemeClr val="dk1"/>
                </a:solidFill>
              </a:rPr>
              <a:t>nd</a:t>
            </a:r>
            <a:r>
              <a:rPr b="1" i="1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recall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10"/>
          <p:cNvSpPr txBox="1"/>
          <p:nvPr>
            <p:ph type="title"/>
          </p:nvPr>
        </p:nvSpPr>
        <p:spPr>
          <a:xfrm>
            <a:off x="838200" y="0"/>
            <a:ext cx="10515600" cy="1312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00000"/>
              </a:buClr>
              <a:buSzPts val="3600"/>
              <a:buFont typeface="Helvetica Neue"/>
              <a:buNone/>
            </a:pPr>
            <a:r>
              <a:rPr lang="en-US"/>
              <a:t>Model Selection (2/2): Random Forest – Solid Interpretability &amp; Bias Avoidance</a:t>
            </a:r>
            <a:endParaRPr/>
          </a:p>
        </p:txBody>
      </p:sp>
      <p:sp>
        <p:nvSpPr>
          <p:cNvPr id="321" name="Google Shape;321;p10"/>
          <p:cNvSpPr txBox="1"/>
          <p:nvPr>
            <p:ph idx="12" type="sldNum"/>
          </p:nvPr>
        </p:nvSpPr>
        <p:spPr>
          <a:xfrm>
            <a:off x="8610601" y="6459132"/>
            <a:ext cx="343238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22" name="Google Shape;322;p10"/>
          <p:cNvSpPr txBox="1"/>
          <p:nvPr>
            <p:ph idx="1" type="body"/>
          </p:nvPr>
        </p:nvSpPr>
        <p:spPr>
          <a:xfrm>
            <a:off x="6728350" y="1934999"/>
            <a:ext cx="4625400" cy="36264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b="1" lang="en-US" sz="1600">
                <a:solidFill>
                  <a:schemeClr val="dk1"/>
                </a:solidFill>
              </a:rPr>
              <a:t>Interpretability</a:t>
            </a:r>
            <a:endParaRPr sz="1600">
              <a:solidFill>
                <a:schemeClr val="dk1"/>
              </a:solidFill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00"/>
              <a:buChar char="•"/>
            </a:pPr>
            <a:r>
              <a:rPr lang="en-US" sz="1600"/>
              <a:t>Can use local interpretable model-agnostic explanations to explain each prediction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rPr b="1" lang="en-US" sz="1600">
                <a:solidFill>
                  <a:schemeClr val="dk1"/>
                </a:solidFill>
              </a:rPr>
              <a:t>Bias Avoidance</a:t>
            </a:r>
            <a:endParaRPr>
              <a:solidFill>
                <a:schemeClr val="dk1"/>
              </a:solidFill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00"/>
              <a:buChar char="•"/>
            </a:pPr>
            <a:r>
              <a:rPr lang="en-US" sz="1600"/>
              <a:t>The model does not take any protected features into account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00"/>
              <a:buChar char="•"/>
            </a:pPr>
            <a:r>
              <a:rPr lang="en-US" sz="1600"/>
              <a:t>Checking for incidental bias: ran </a:t>
            </a:r>
            <a:r>
              <a:rPr b="1" lang="en-US" sz="1600"/>
              <a:t>hypothesis</a:t>
            </a:r>
            <a:r>
              <a:rPr lang="en-US" sz="1600"/>
              <a:t> </a:t>
            </a:r>
            <a:r>
              <a:rPr b="1" lang="en-US" sz="1600"/>
              <a:t>tests</a:t>
            </a:r>
            <a:r>
              <a:rPr lang="en-US" sz="1600"/>
              <a:t> 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00"/>
              <a:buChar char="•"/>
            </a:pPr>
            <a:r>
              <a:rPr lang="en-US" sz="1600"/>
              <a:t>Compared statistical likelihood of predicted outcomes occurring, given minority populations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00"/>
              <a:buChar char="•"/>
            </a:pPr>
            <a:r>
              <a:rPr b="1" lang="en-US" sz="1600"/>
              <a:t>No bias detected</a:t>
            </a:r>
            <a:r>
              <a:rPr lang="en-US" sz="1600"/>
              <a:t> for gender, ethnicity, and citizenship</a:t>
            </a:r>
            <a:endParaRPr/>
          </a:p>
        </p:txBody>
      </p:sp>
      <p:pic>
        <p:nvPicPr>
          <p:cNvPr id="323" name="Google Shape;323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266" y="1935010"/>
            <a:ext cx="6367421" cy="4028618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10"/>
          <p:cNvSpPr txBox="1"/>
          <p:nvPr/>
        </p:nvSpPr>
        <p:spPr>
          <a:xfrm>
            <a:off x="342315" y="1627233"/>
            <a:ext cx="610737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1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Random Forest Feature Importance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" name="Google Shape;325;p10"/>
          <p:cNvSpPr txBox="1"/>
          <p:nvPr/>
        </p:nvSpPr>
        <p:spPr>
          <a:xfrm>
            <a:off x="6728350" y="5666325"/>
            <a:ext cx="4711200" cy="514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Business requirements are met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UChicago">
  <a:themeElements>
    <a:clrScheme name="Custom 3">
      <a:dk1>
        <a:srgbClr val="000000"/>
      </a:dk1>
      <a:lt1>
        <a:srgbClr val="FFFFFF"/>
      </a:lt1>
      <a:dk2>
        <a:srgbClr val="737373"/>
      </a:dk2>
      <a:lt2>
        <a:srgbClr val="D9D9D9"/>
      </a:lt2>
      <a:accent1>
        <a:srgbClr val="800000"/>
      </a:accent1>
      <a:accent2>
        <a:srgbClr val="D9D9D9"/>
      </a:accent2>
      <a:accent3>
        <a:srgbClr val="A6A6A6"/>
      </a:accent3>
      <a:accent4>
        <a:srgbClr val="EAAA00"/>
      </a:accent4>
      <a:accent5>
        <a:srgbClr val="B36955"/>
      </a:accent5>
      <a:accent6>
        <a:srgbClr val="002A3A"/>
      </a:accent6>
      <a:hlink>
        <a:srgbClr val="800000"/>
      </a:hlink>
      <a:folHlink>
        <a:srgbClr val="737373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2019-01-18T20:37:24Z</dcterms:created>
  <dc:creator>Renee Kuklenski</dc:creator>
</cp:coreProperties>
</file>